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xls" ContentType="application/vnd.ms-exce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9"/>
  </p:notesMasterIdLst>
  <p:sldIdLst>
    <p:sldId id="256" r:id="rId2"/>
    <p:sldId id="399" r:id="rId3"/>
    <p:sldId id="398" r:id="rId4"/>
    <p:sldId id="318" r:id="rId5"/>
    <p:sldId id="319" r:id="rId6"/>
    <p:sldId id="317" r:id="rId7"/>
    <p:sldId id="320" r:id="rId8"/>
    <p:sldId id="321" r:id="rId9"/>
    <p:sldId id="349" r:id="rId10"/>
    <p:sldId id="325" r:id="rId11"/>
    <p:sldId id="326" r:id="rId12"/>
    <p:sldId id="327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2" r:id="rId24"/>
    <p:sldId id="343" r:id="rId25"/>
    <p:sldId id="344" r:id="rId26"/>
    <p:sldId id="391" r:id="rId27"/>
    <p:sldId id="351" r:id="rId28"/>
    <p:sldId id="397" r:id="rId29"/>
    <p:sldId id="356" r:id="rId30"/>
    <p:sldId id="352" r:id="rId31"/>
    <p:sldId id="354" r:id="rId32"/>
    <p:sldId id="355" r:id="rId33"/>
    <p:sldId id="392" r:id="rId34"/>
    <p:sldId id="273" r:id="rId35"/>
    <p:sldId id="309" r:id="rId36"/>
    <p:sldId id="308" r:id="rId37"/>
    <p:sldId id="301" r:id="rId38"/>
    <p:sldId id="302" r:id="rId39"/>
    <p:sldId id="303" r:id="rId40"/>
    <p:sldId id="357" r:id="rId41"/>
    <p:sldId id="304" r:id="rId42"/>
    <p:sldId id="393" r:id="rId43"/>
    <p:sldId id="358" r:id="rId44"/>
    <p:sldId id="359" r:id="rId45"/>
    <p:sldId id="360" r:id="rId46"/>
    <p:sldId id="394" r:id="rId47"/>
    <p:sldId id="361" r:id="rId48"/>
    <p:sldId id="362" r:id="rId49"/>
    <p:sldId id="363" r:id="rId50"/>
    <p:sldId id="364" r:id="rId51"/>
    <p:sldId id="365" r:id="rId52"/>
    <p:sldId id="366" r:id="rId53"/>
    <p:sldId id="367" r:id="rId54"/>
    <p:sldId id="368" r:id="rId55"/>
    <p:sldId id="369" r:id="rId56"/>
    <p:sldId id="370" r:id="rId57"/>
    <p:sldId id="371" r:id="rId58"/>
    <p:sldId id="372" r:id="rId59"/>
    <p:sldId id="373" r:id="rId60"/>
    <p:sldId id="374" r:id="rId61"/>
    <p:sldId id="375" r:id="rId62"/>
    <p:sldId id="376" r:id="rId63"/>
    <p:sldId id="396" r:id="rId64"/>
    <p:sldId id="377" r:id="rId65"/>
    <p:sldId id="378" r:id="rId66"/>
    <p:sldId id="379" r:id="rId67"/>
    <p:sldId id="380" r:id="rId68"/>
    <p:sldId id="381" r:id="rId69"/>
    <p:sldId id="382" r:id="rId70"/>
    <p:sldId id="395" r:id="rId71"/>
    <p:sldId id="383" r:id="rId72"/>
    <p:sldId id="384" r:id="rId73"/>
    <p:sldId id="385" r:id="rId74"/>
    <p:sldId id="386" r:id="rId75"/>
    <p:sldId id="387" r:id="rId76"/>
    <p:sldId id="388" r:id="rId77"/>
    <p:sldId id="389" r:id="rId78"/>
  </p:sldIdLst>
  <p:sldSz cx="9001125" cy="6840538"/>
  <p:notesSz cx="6858000" cy="91440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9900"/>
    <a:srgbClr val="0000F6"/>
    <a:srgbClr val="FF0000"/>
    <a:srgbClr val="000080"/>
    <a:srgbClr val="808080"/>
    <a:srgbClr val="9966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20" y="-68"/>
      </p:cViewPr>
      <p:guideLst>
        <p:guide orient="horz" pos="2154"/>
        <p:guide pos="283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sv-SE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6E89B42-1EEB-43E1-9B1E-503C2D7D6B85}" type="datetime1">
              <a:rPr lang="sv-SE"/>
              <a:pPr/>
              <a:t>2010-10-11</a:t>
            </a:fld>
            <a:endParaRPr lang="sv-SE"/>
          </a:p>
        </p:txBody>
      </p:sp>
      <p:sp>
        <p:nvSpPr>
          <p:cNvPr id="168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3163" y="685800"/>
            <a:ext cx="451167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68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</a:p>
        </p:txBody>
      </p:sp>
      <p:sp>
        <p:nvSpPr>
          <p:cNvPr id="168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sv-SE"/>
          </a:p>
        </p:txBody>
      </p:sp>
      <p:sp>
        <p:nvSpPr>
          <p:cNvPr id="168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060A6BAD-D58A-45D5-94FE-A0F84485114B}" type="slidenum">
              <a:rPr lang="sv-SE"/>
              <a:pPr/>
              <a:t>‹Nr.›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74688" y="2125663"/>
            <a:ext cx="7651750" cy="1465262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50963" y="3876675"/>
            <a:ext cx="6300787" cy="174783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527800" y="514350"/>
            <a:ext cx="2024063" cy="536257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0850" y="514350"/>
            <a:ext cx="5924550" cy="536257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Rubrik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2438" y="514350"/>
            <a:ext cx="8099425" cy="11398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iagram 2"/>
          <p:cNvSpPr>
            <a:spLocks noGrp="1"/>
          </p:cNvSpPr>
          <p:nvPr>
            <p:ph type="chart" idx="1"/>
          </p:nvPr>
        </p:nvSpPr>
        <p:spPr>
          <a:xfrm>
            <a:off x="450850" y="2000250"/>
            <a:ext cx="7791450" cy="3876675"/>
          </a:xfrm>
        </p:spPr>
        <p:txBody>
          <a:bodyPr/>
          <a:lstStyle/>
          <a:p>
            <a:pPr lvl="0"/>
            <a:endParaRPr lang="sv-SE" noProof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438" y="514350"/>
            <a:ext cx="8099425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0850" y="2000250"/>
            <a:ext cx="3819525" cy="3876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22775" y="2000250"/>
            <a:ext cx="3819525" cy="1862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22775" y="4014788"/>
            <a:ext cx="3819525" cy="18621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438" y="514350"/>
            <a:ext cx="8099425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0850" y="2000250"/>
            <a:ext cx="3819525" cy="3876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2775" y="2000250"/>
            <a:ext cx="3819525" cy="3876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11200" y="4395788"/>
            <a:ext cx="7650163" cy="13589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11200" y="2898775"/>
            <a:ext cx="7650163" cy="1497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0850" y="2000250"/>
            <a:ext cx="3819525" cy="3876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422775" y="2000250"/>
            <a:ext cx="3819525" cy="3876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0850" y="274638"/>
            <a:ext cx="8101013" cy="1139825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0850" y="1531938"/>
            <a:ext cx="3976688" cy="6381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0850" y="2170113"/>
            <a:ext cx="3976688" cy="39401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572000" y="1531938"/>
            <a:ext cx="3979863" cy="6381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572000" y="2170113"/>
            <a:ext cx="3979863" cy="39401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0850" y="273050"/>
            <a:ext cx="2960688" cy="11588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19488" y="273050"/>
            <a:ext cx="5032375" cy="58372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0850" y="1431925"/>
            <a:ext cx="2960688" cy="4678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63713" y="4787900"/>
            <a:ext cx="5400675" cy="5651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63713" y="611188"/>
            <a:ext cx="5400675" cy="41036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63713" y="5353050"/>
            <a:ext cx="5400675" cy="803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2" descr="SigillRGB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8512" b="23901"/>
          <a:stretch>
            <a:fillRect/>
          </a:stretch>
        </p:blipFill>
        <p:spPr bwMode="auto">
          <a:xfrm>
            <a:off x="7540625" y="5410200"/>
            <a:ext cx="1460500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2438" y="514350"/>
            <a:ext cx="809942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here to change headline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0850" y="2000250"/>
            <a:ext cx="779145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Click here for body text</a:t>
            </a:r>
          </a:p>
          <a:p>
            <a:pPr lvl="1"/>
            <a:r>
              <a:rPr lang="sv-SE" smtClean="0"/>
              <a:t>Level two</a:t>
            </a:r>
          </a:p>
          <a:p>
            <a:pPr lvl="2"/>
            <a:r>
              <a:rPr lang="sv-SE" smtClean="0"/>
              <a:t>Level three</a:t>
            </a:r>
          </a:p>
          <a:p>
            <a:pPr lvl="3"/>
            <a:r>
              <a:rPr lang="sv-SE" smtClean="0"/>
              <a:t>Level four</a:t>
            </a:r>
          </a:p>
          <a:p>
            <a:pPr lvl="4"/>
            <a:r>
              <a:rPr lang="sv-SE" smtClean="0"/>
              <a:t>Level five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52438" y="6519863"/>
            <a:ext cx="24034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04875"/>
            <a:r>
              <a:rPr lang="sv-SE" sz="1200">
                <a:solidFill>
                  <a:srgbClr val="808080"/>
                </a:solidFill>
              </a:rPr>
              <a:t>Sven Lidin, Carqueiranne 2010</a:t>
            </a:r>
            <a:endParaRPr lang="sv-SE" sz="1200" b="0">
              <a:solidFill>
                <a:srgbClr val="808080"/>
              </a:solidFill>
            </a:endParaRPr>
          </a:p>
        </p:txBody>
      </p:sp>
      <p:sp>
        <p:nvSpPr>
          <p:cNvPr id="1042" name="Line 18"/>
          <p:cNvSpPr>
            <a:spLocks noChangeShapeType="1"/>
          </p:cNvSpPr>
          <p:nvPr/>
        </p:nvSpPr>
        <p:spPr bwMode="auto">
          <a:xfrm>
            <a:off x="528638" y="6470650"/>
            <a:ext cx="6765925" cy="0"/>
          </a:xfrm>
          <a:prstGeom prst="line">
            <a:avLst/>
          </a:prstGeom>
          <a:noFill/>
          <a:ln w="6350">
            <a:solidFill>
              <a:srgbClr val="80808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sv-SE"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txStyles>
    <p:titleStyle>
      <a:lvl1pPr algn="l" defTabSz="904875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l" defTabSz="904875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l" defTabSz="904875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l" defTabSz="904875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l" defTabSz="904875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defTabSz="904875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6pPr>
      <a:lvl7pPr marL="914400" algn="l" defTabSz="904875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7pPr>
      <a:lvl8pPr marL="1371600" algn="l" defTabSz="904875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8pPr>
      <a:lvl9pPr marL="1828800" algn="l" defTabSz="904875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9pPr>
    </p:titleStyle>
    <p:bodyStyle>
      <a:lvl1pPr marL="268288" indent="-268288" algn="l" defTabSz="904875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35013" indent="-282575" algn="l" defTabSz="904875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ＭＳ Ｐゴシック" charset="-128"/>
        </a:defRPr>
      </a:lvl2pPr>
      <a:lvl3pPr marL="1136650" indent="-227013" algn="l" defTabSz="904875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ＭＳ Ｐゴシック" charset="-128"/>
        </a:defRPr>
      </a:lvl3pPr>
      <a:lvl4pPr marL="1584325" indent="-227013" algn="l" defTabSz="904875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36763" indent="-227013" algn="l" defTabSz="904875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493963" indent="-227013" algn="l" defTabSz="90487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51163" indent="-227013" algn="l" defTabSz="90487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08363" indent="-227013" algn="l" defTabSz="90487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65563" indent="-227013" algn="l" defTabSz="90487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-Arbeitsblat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file:///C:\Program%20Files\iTunes\iTunes.exe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image" Target="../media/image74.wmf"/><Relationship Id="rId18" Type="http://schemas.openxmlformats.org/officeDocument/2006/relationships/image" Target="../media/image79.wmf"/><Relationship Id="rId3" Type="http://schemas.openxmlformats.org/officeDocument/2006/relationships/image" Target="../media/image64.wmf"/><Relationship Id="rId21" Type="http://schemas.openxmlformats.org/officeDocument/2006/relationships/image" Target="../media/image82.wmf"/><Relationship Id="rId7" Type="http://schemas.openxmlformats.org/officeDocument/2006/relationships/image" Target="../media/image68.wmf"/><Relationship Id="rId12" Type="http://schemas.openxmlformats.org/officeDocument/2006/relationships/image" Target="../media/image73.wmf"/><Relationship Id="rId17" Type="http://schemas.openxmlformats.org/officeDocument/2006/relationships/image" Target="../media/image78.wmf"/><Relationship Id="rId2" Type="http://schemas.openxmlformats.org/officeDocument/2006/relationships/image" Target="../media/image48.jpeg"/><Relationship Id="rId16" Type="http://schemas.openxmlformats.org/officeDocument/2006/relationships/image" Target="../media/image77.wmf"/><Relationship Id="rId20" Type="http://schemas.openxmlformats.org/officeDocument/2006/relationships/image" Target="../media/image8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wmf"/><Relationship Id="rId11" Type="http://schemas.openxmlformats.org/officeDocument/2006/relationships/image" Target="../media/image72.wmf"/><Relationship Id="rId5" Type="http://schemas.openxmlformats.org/officeDocument/2006/relationships/image" Target="../media/image66.wmf"/><Relationship Id="rId15" Type="http://schemas.openxmlformats.org/officeDocument/2006/relationships/image" Target="../media/image76.wmf"/><Relationship Id="rId23" Type="http://schemas.openxmlformats.org/officeDocument/2006/relationships/image" Target="../media/image84.wmf"/><Relationship Id="rId10" Type="http://schemas.openxmlformats.org/officeDocument/2006/relationships/image" Target="../media/image71.wmf"/><Relationship Id="rId19" Type="http://schemas.openxmlformats.org/officeDocument/2006/relationships/image" Target="../media/image80.wmf"/><Relationship Id="rId4" Type="http://schemas.openxmlformats.org/officeDocument/2006/relationships/image" Target="../media/image65.wmf"/><Relationship Id="rId9" Type="http://schemas.openxmlformats.org/officeDocument/2006/relationships/image" Target="../media/image70.wmf"/><Relationship Id="rId14" Type="http://schemas.openxmlformats.org/officeDocument/2006/relationships/image" Target="../media/image75.wmf"/><Relationship Id="rId22" Type="http://schemas.openxmlformats.org/officeDocument/2006/relationships/image" Target="../media/image83.w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8.png"/><Relationship Id="rId4" Type="http://schemas.openxmlformats.org/officeDocument/2006/relationships/oleObject" Target="../embeddings/oleObject3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image" Target="../media/image92.wmf"/><Relationship Id="rId7" Type="http://schemas.openxmlformats.org/officeDocument/2006/relationships/image" Target="../media/image96.wmf"/><Relationship Id="rId12" Type="http://schemas.openxmlformats.org/officeDocument/2006/relationships/image" Target="../media/image101.wmf"/><Relationship Id="rId2" Type="http://schemas.openxmlformats.org/officeDocument/2006/relationships/image" Target="../media/image91.w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5.wmf"/><Relationship Id="rId11" Type="http://schemas.openxmlformats.org/officeDocument/2006/relationships/image" Target="../media/image100.wmf"/><Relationship Id="rId5" Type="http://schemas.openxmlformats.org/officeDocument/2006/relationships/image" Target="../media/image94.wmf"/><Relationship Id="rId10" Type="http://schemas.openxmlformats.org/officeDocument/2006/relationships/image" Target="../media/image99.wmf"/><Relationship Id="rId4" Type="http://schemas.openxmlformats.org/officeDocument/2006/relationships/image" Target="../media/image93.wmf"/><Relationship Id="rId9" Type="http://schemas.openxmlformats.org/officeDocument/2006/relationships/image" Target="../media/image9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4" descr="LogoEngels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" y="365125"/>
            <a:ext cx="931863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439738" y="2774950"/>
            <a:ext cx="8101012" cy="1081088"/>
          </a:xfrm>
          <a:noFill/>
        </p:spPr>
        <p:txBody>
          <a:bodyPr/>
          <a:lstStyle/>
          <a:p>
            <a:pPr algn="ctr" eaLnBrk="1" hangingPunct="1"/>
            <a:r>
              <a:rPr lang="sv-SE" sz="4800" smtClean="0">
                <a:ea typeface="ＭＳ Ｐゴシック" pitchFamily="34" charset="-128"/>
              </a:rPr>
              <a:t>Crystal Chemistry of Modulated Structures</a:t>
            </a:r>
          </a:p>
        </p:txBody>
      </p:sp>
      <p:sp>
        <p:nvSpPr>
          <p:cNvPr id="14340" name="Rectangle 17"/>
          <p:cNvSpPr>
            <a:spLocks noChangeArrowheads="1"/>
          </p:cNvSpPr>
          <p:nvPr/>
        </p:nvSpPr>
        <p:spPr bwMode="auto">
          <a:xfrm>
            <a:off x="0" y="0"/>
            <a:ext cx="209550" cy="801688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14341" name="Rectangle 18"/>
          <p:cNvSpPr>
            <a:spLocks noChangeArrowheads="1"/>
          </p:cNvSpPr>
          <p:nvPr/>
        </p:nvSpPr>
        <p:spPr bwMode="auto">
          <a:xfrm>
            <a:off x="0" y="801688"/>
            <a:ext cx="209550" cy="800100"/>
          </a:xfrm>
          <a:prstGeom prst="rect">
            <a:avLst/>
          </a:prstGeom>
          <a:solidFill>
            <a:srgbClr val="99663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pic>
        <p:nvPicPr>
          <p:cNvPr id="14343" name="Picture 7" descr="sc00fb06aa"/>
          <p:cNvPicPr>
            <a:picLocks noChangeAspect="1" noChangeArrowheads="1"/>
          </p:cNvPicPr>
          <p:nvPr/>
        </p:nvPicPr>
        <p:blipFill>
          <a:blip r:embed="rId3"/>
          <a:srcRect r="81732" b="49861"/>
          <a:stretch>
            <a:fillRect/>
          </a:stretch>
        </p:blipFill>
        <p:spPr bwMode="auto">
          <a:xfrm>
            <a:off x="1077913" y="5119688"/>
            <a:ext cx="1123950" cy="1717675"/>
          </a:xfrm>
          <a:prstGeom prst="rect">
            <a:avLst/>
          </a:prstGeom>
          <a:noFill/>
        </p:spPr>
      </p:pic>
      <p:pic>
        <p:nvPicPr>
          <p:cNvPr id="14344" name="Picture 8" descr="sc00fb06aa"/>
          <p:cNvPicPr>
            <a:picLocks noChangeAspect="1" noChangeArrowheads="1"/>
          </p:cNvPicPr>
          <p:nvPr/>
        </p:nvPicPr>
        <p:blipFill>
          <a:blip r:embed="rId3"/>
          <a:srcRect l="18268" t="-325" r="62999" b="49861"/>
          <a:stretch>
            <a:fillRect/>
          </a:stretch>
        </p:blipFill>
        <p:spPr bwMode="auto">
          <a:xfrm>
            <a:off x="-74613" y="5119688"/>
            <a:ext cx="1152526" cy="1728787"/>
          </a:xfrm>
          <a:prstGeom prst="rect">
            <a:avLst/>
          </a:prstGeom>
          <a:noFill/>
        </p:spPr>
      </p:pic>
      <p:pic>
        <p:nvPicPr>
          <p:cNvPr id="14345" name="Picture 9" descr="sc00fb06aa"/>
          <p:cNvPicPr>
            <a:picLocks noChangeAspect="1" noChangeArrowheads="1"/>
          </p:cNvPicPr>
          <p:nvPr/>
        </p:nvPicPr>
        <p:blipFill>
          <a:blip r:embed="rId3"/>
          <a:srcRect l="73280" r="6929" b="49861"/>
          <a:stretch>
            <a:fillRect/>
          </a:stretch>
        </p:blipFill>
        <p:spPr bwMode="auto">
          <a:xfrm>
            <a:off x="2157413" y="5145088"/>
            <a:ext cx="1217612" cy="1717675"/>
          </a:xfrm>
          <a:prstGeom prst="rect">
            <a:avLst/>
          </a:prstGeom>
          <a:noFill/>
        </p:spPr>
      </p:pic>
      <p:pic>
        <p:nvPicPr>
          <p:cNvPr id="14346" name="Picture 10" descr="sc00fb06aa"/>
          <p:cNvPicPr>
            <a:picLocks noChangeAspect="1" noChangeArrowheads="1"/>
          </p:cNvPicPr>
          <p:nvPr/>
        </p:nvPicPr>
        <p:blipFill>
          <a:blip r:embed="rId3"/>
          <a:srcRect l="18268" t="50139" r="62999"/>
          <a:stretch>
            <a:fillRect/>
          </a:stretch>
        </p:blipFill>
        <p:spPr bwMode="auto">
          <a:xfrm>
            <a:off x="3352800" y="5129213"/>
            <a:ext cx="1152525" cy="1708150"/>
          </a:xfrm>
          <a:prstGeom prst="rect">
            <a:avLst/>
          </a:prstGeom>
          <a:noFill/>
        </p:spPr>
      </p:pic>
      <p:pic>
        <p:nvPicPr>
          <p:cNvPr id="14347" name="Picture 11" descr="sc00fb43bf"/>
          <p:cNvPicPr>
            <a:picLocks noChangeAspect="1" noChangeArrowheads="1"/>
          </p:cNvPicPr>
          <p:nvPr/>
        </p:nvPicPr>
        <p:blipFill>
          <a:blip r:embed="rId4"/>
          <a:srcRect l="19347" t="40392" r="42049" b="39993"/>
          <a:stretch>
            <a:fillRect/>
          </a:stretch>
        </p:blipFill>
        <p:spPr bwMode="auto">
          <a:xfrm rot="16260000">
            <a:off x="4243388" y="5362575"/>
            <a:ext cx="1725612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12" descr="sc00fb06aa"/>
          <p:cNvPicPr>
            <a:picLocks noChangeAspect="1" noChangeArrowheads="1"/>
          </p:cNvPicPr>
          <p:nvPr/>
        </p:nvPicPr>
        <p:blipFill>
          <a:blip r:embed="rId3"/>
          <a:srcRect l="73280" t="50139" r="6929"/>
          <a:stretch>
            <a:fillRect/>
          </a:stretch>
        </p:blipFill>
        <p:spPr bwMode="auto">
          <a:xfrm>
            <a:off x="5695950" y="5138738"/>
            <a:ext cx="1217613" cy="1708150"/>
          </a:xfrm>
          <a:prstGeom prst="rect">
            <a:avLst/>
          </a:prstGeom>
          <a:noFill/>
        </p:spPr>
      </p:pic>
      <p:pic>
        <p:nvPicPr>
          <p:cNvPr id="14349" name="Picture 13" descr="sc00fb06aa"/>
          <p:cNvPicPr>
            <a:picLocks noChangeAspect="1" noChangeArrowheads="1"/>
          </p:cNvPicPr>
          <p:nvPr/>
        </p:nvPicPr>
        <p:blipFill>
          <a:blip r:embed="rId3"/>
          <a:srcRect l="54547" t="-325" r="26720" b="49861"/>
          <a:stretch>
            <a:fillRect/>
          </a:stretch>
        </p:blipFill>
        <p:spPr bwMode="auto">
          <a:xfrm>
            <a:off x="6862763" y="5100638"/>
            <a:ext cx="1152525" cy="1728787"/>
          </a:xfrm>
          <a:prstGeom prst="rect">
            <a:avLst/>
          </a:prstGeom>
          <a:noFill/>
        </p:spPr>
      </p:pic>
      <p:pic>
        <p:nvPicPr>
          <p:cNvPr id="14350" name="Picture 14" descr="sc00fb43bf"/>
          <p:cNvPicPr>
            <a:picLocks noChangeAspect="1" noChangeArrowheads="1"/>
          </p:cNvPicPr>
          <p:nvPr/>
        </p:nvPicPr>
        <p:blipFill>
          <a:blip r:embed="rId4"/>
          <a:srcRect l="18320" t="78255" r="41861" b="1410"/>
          <a:stretch>
            <a:fillRect/>
          </a:stretch>
        </p:blipFill>
        <p:spPr bwMode="auto">
          <a:xfrm rot="16260000">
            <a:off x="7723187" y="5418138"/>
            <a:ext cx="1736725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1" name="Freeform 15"/>
          <p:cNvSpPr>
            <a:spLocks/>
          </p:cNvSpPr>
          <p:nvPr/>
        </p:nvSpPr>
        <p:spPr bwMode="auto">
          <a:xfrm flipH="1">
            <a:off x="-3175" y="5192713"/>
            <a:ext cx="9074150" cy="142875"/>
          </a:xfrm>
          <a:custGeom>
            <a:avLst/>
            <a:gdLst/>
            <a:ahLst/>
            <a:cxnLst>
              <a:cxn ang="0">
                <a:pos x="0" y="453"/>
              </a:cxn>
              <a:cxn ang="0">
                <a:pos x="908" y="0"/>
              </a:cxn>
              <a:cxn ang="0">
                <a:pos x="1815" y="453"/>
              </a:cxn>
              <a:cxn ang="0">
                <a:pos x="2722" y="0"/>
              </a:cxn>
              <a:cxn ang="0">
                <a:pos x="3629" y="453"/>
              </a:cxn>
              <a:cxn ang="0">
                <a:pos x="4536" y="0"/>
              </a:cxn>
              <a:cxn ang="0">
                <a:pos x="5444" y="453"/>
              </a:cxn>
            </a:cxnLst>
            <a:rect l="0" t="0" r="r" b="b"/>
            <a:pathLst>
              <a:path w="5444" h="453">
                <a:moveTo>
                  <a:pt x="0" y="453"/>
                </a:moveTo>
                <a:cubicBezTo>
                  <a:pt x="303" y="226"/>
                  <a:pt x="606" y="0"/>
                  <a:pt x="908" y="0"/>
                </a:cubicBezTo>
                <a:cubicBezTo>
                  <a:pt x="1210" y="0"/>
                  <a:pt x="1513" y="453"/>
                  <a:pt x="1815" y="453"/>
                </a:cubicBezTo>
                <a:cubicBezTo>
                  <a:pt x="2117" y="453"/>
                  <a:pt x="2420" y="0"/>
                  <a:pt x="2722" y="0"/>
                </a:cubicBezTo>
                <a:cubicBezTo>
                  <a:pt x="3024" y="0"/>
                  <a:pt x="3327" y="453"/>
                  <a:pt x="3629" y="453"/>
                </a:cubicBezTo>
                <a:cubicBezTo>
                  <a:pt x="3931" y="453"/>
                  <a:pt x="4234" y="0"/>
                  <a:pt x="4536" y="0"/>
                </a:cubicBezTo>
                <a:cubicBezTo>
                  <a:pt x="4838" y="0"/>
                  <a:pt x="5293" y="378"/>
                  <a:pt x="5444" y="453"/>
                </a:cubicBezTo>
              </a:path>
            </a:pathLst>
          </a:custGeom>
          <a:noFill/>
          <a:ln w="38100" cmpd="sng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4352" name="Line 16"/>
          <p:cNvSpPr>
            <a:spLocks noChangeShapeType="1"/>
          </p:cNvSpPr>
          <p:nvPr/>
        </p:nvSpPr>
        <p:spPr bwMode="auto">
          <a:xfrm>
            <a:off x="-38100" y="5129213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4353" name="Line 17"/>
          <p:cNvSpPr>
            <a:spLocks noChangeShapeType="1"/>
          </p:cNvSpPr>
          <p:nvPr/>
        </p:nvSpPr>
        <p:spPr bwMode="auto">
          <a:xfrm>
            <a:off x="-65088" y="6837363"/>
            <a:ext cx="914400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4354" name="Line 18"/>
          <p:cNvSpPr>
            <a:spLocks noChangeShapeType="1"/>
          </p:cNvSpPr>
          <p:nvPr/>
        </p:nvSpPr>
        <p:spPr bwMode="auto">
          <a:xfrm rot="-5400000">
            <a:off x="7166769" y="5988844"/>
            <a:ext cx="17541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4355" name="Line 19"/>
          <p:cNvSpPr>
            <a:spLocks noChangeShapeType="1"/>
          </p:cNvSpPr>
          <p:nvPr/>
        </p:nvSpPr>
        <p:spPr bwMode="auto">
          <a:xfrm rot="-5400000">
            <a:off x="6023769" y="5996782"/>
            <a:ext cx="17541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4356" name="Line 20"/>
          <p:cNvSpPr>
            <a:spLocks noChangeShapeType="1"/>
          </p:cNvSpPr>
          <p:nvPr/>
        </p:nvSpPr>
        <p:spPr bwMode="auto">
          <a:xfrm rot="-5400000">
            <a:off x="4837906" y="5996782"/>
            <a:ext cx="17541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4357" name="Line 21"/>
          <p:cNvSpPr>
            <a:spLocks noChangeShapeType="1"/>
          </p:cNvSpPr>
          <p:nvPr/>
        </p:nvSpPr>
        <p:spPr bwMode="auto">
          <a:xfrm rot="-5400000">
            <a:off x="3618706" y="6011069"/>
            <a:ext cx="17541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4358" name="Line 22"/>
          <p:cNvSpPr>
            <a:spLocks noChangeShapeType="1"/>
          </p:cNvSpPr>
          <p:nvPr/>
        </p:nvSpPr>
        <p:spPr bwMode="auto">
          <a:xfrm rot="-5400000">
            <a:off x="2466181" y="5996782"/>
            <a:ext cx="17541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4359" name="Line 23"/>
          <p:cNvSpPr>
            <a:spLocks noChangeShapeType="1"/>
          </p:cNvSpPr>
          <p:nvPr/>
        </p:nvSpPr>
        <p:spPr bwMode="auto">
          <a:xfrm rot="-5400000">
            <a:off x="1308894" y="5996782"/>
            <a:ext cx="17541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4360" name="Line 24"/>
          <p:cNvSpPr>
            <a:spLocks noChangeShapeType="1"/>
          </p:cNvSpPr>
          <p:nvPr/>
        </p:nvSpPr>
        <p:spPr bwMode="auto">
          <a:xfrm rot="-5400000">
            <a:off x="162719" y="5996782"/>
            <a:ext cx="17541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1" grpId="0" animBg="1"/>
      <p:bldP spid="14352" grpId="0" animBg="1"/>
      <p:bldP spid="14353" grpId="0" animBg="1"/>
      <p:bldP spid="14354" grpId="0" animBg="1"/>
      <p:bldP spid="14355" grpId="0" animBg="1"/>
      <p:bldP spid="14356" grpId="0" animBg="1"/>
      <p:bldP spid="14357" grpId="0" animBg="1"/>
      <p:bldP spid="14358" grpId="0" animBg="1"/>
      <p:bldP spid="14359" grpId="0" animBg="1"/>
      <p:bldP spid="1436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777875" y="1262063"/>
            <a:ext cx="6742113" cy="793750"/>
          </a:xfrm>
        </p:spPr>
        <p:txBody>
          <a:bodyPr/>
          <a:lstStyle/>
          <a:p>
            <a:r>
              <a:rPr lang="sv-SE" smtClean="0">
                <a:ea typeface="ＭＳ Ｐゴシック" pitchFamily="34" charset="-128"/>
              </a:rPr>
              <a:t>How exciting is Sb-Sn?</a:t>
            </a:r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951038"/>
            <a:ext cx="5664200" cy="419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6615113" y="5837238"/>
            <a:ext cx="566737" cy="3032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 sz="1400">
                <a:latin typeface="Verdana" pitchFamily="34" charset="0"/>
              </a:rPr>
              <a:t>Sn</a:t>
            </a: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2019300" y="5837238"/>
            <a:ext cx="566738" cy="3032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 sz="1400">
                <a:latin typeface="Verdana" pitchFamily="34" charset="0"/>
              </a:rPr>
              <a:t>Sb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982663"/>
            <a:ext cx="5664200" cy="419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Rectangle 3"/>
          <p:cNvSpPr>
            <a:spLocks noGrp="1" noChangeArrowheads="1"/>
          </p:cNvSpPr>
          <p:nvPr>
            <p:ph type="title"/>
          </p:nvPr>
        </p:nvSpPr>
        <p:spPr>
          <a:xfrm>
            <a:off x="777875" y="293688"/>
            <a:ext cx="6742113" cy="793750"/>
          </a:xfrm>
        </p:spPr>
        <p:txBody>
          <a:bodyPr/>
          <a:lstStyle/>
          <a:p>
            <a:r>
              <a:rPr lang="sv-SE" smtClean="0">
                <a:ea typeface="ＭＳ Ｐゴシック" pitchFamily="34" charset="-128"/>
              </a:rPr>
              <a:t>Diffraction from Sb-Sn</a:t>
            </a: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0" y="414338"/>
            <a:ext cx="90011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sv-SE"/>
          </a:p>
        </p:txBody>
      </p:sp>
      <p:pic>
        <p:nvPicPr>
          <p:cNvPr id="94213" name="Picture 5"/>
          <p:cNvPicPr>
            <a:picLocks noChangeAspect="1" noChangeArrowheads="1"/>
          </p:cNvPicPr>
          <p:nvPr/>
        </p:nvPicPr>
        <p:blipFill>
          <a:blip r:embed="rId3"/>
          <a:srcRect l="8195" t="11887" r="16685" b="11444"/>
          <a:stretch>
            <a:fillRect/>
          </a:stretch>
        </p:blipFill>
        <p:spPr bwMode="auto">
          <a:xfrm>
            <a:off x="4895850" y="1398588"/>
            <a:ext cx="3998913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0" y="5184775"/>
            <a:ext cx="223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516" tIns="45258" rIns="90516" bIns="45258" anchor="ctr">
            <a:spAutoFit/>
          </a:bodyPr>
          <a:lstStyle/>
          <a:p>
            <a:pPr defTabSz="904875"/>
            <a:r>
              <a:rPr lang="en-GB" sz="1200" b="0">
                <a:cs typeface="Times New Roman" pitchFamily="18" charset="0"/>
              </a:rPr>
              <a:t> </a:t>
            </a:r>
            <a:endParaRPr lang="en-GB" b="0"/>
          </a:p>
        </p:txBody>
      </p:sp>
      <p:pic>
        <p:nvPicPr>
          <p:cNvPr id="94215" name="Picture 7" descr="0kl"/>
          <p:cNvPicPr>
            <a:picLocks noChangeAspect="1" noChangeArrowheads="1"/>
          </p:cNvPicPr>
          <p:nvPr/>
        </p:nvPicPr>
        <p:blipFill>
          <a:blip r:embed="rId4"/>
          <a:srcRect r="5205"/>
          <a:stretch>
            <a:fillRect/>
          </a:stretch>
        </p:blipFill>
        <p:spPr bwMode="auto">
          <a:xfrm>
            <a:off x="106363" y="1406525"/>
            <a:ext cx="3868737" cy="4133850"/>
          </a:xfrm>
          <a:prstGeom prst="rect">
            <a:avLst/>
          </a:prstGeom>
          <a:noFill/>
        </p:spPr>
      </p:pic>
      <p:sp>
        <p:nvSpPr>
          <p:cNvPr id="94216" name="Rectangle 8"/>
          <p:cNvSpPr>
            <a:spLocks noChangeArrowheads="1"/>
          </p:cNvSpPr>
          <p:nvPr/>
        </p:nvSpPr>
        <p:spPr bwMode="auto">
          <a:xfrm>
            <a:off x="0" y="-417513"/>
            <a:ext cx="90011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sv-SE"/>
          </a:p>
        </p:txBody>
      </p:sp>
      <p:sp>
        <p:nvSpPr>
          <p:cNvPr id="94217" name="Rectangle 9"/>
          <p:cNvSpPr>
            <a:spLocks noChangeArrowheads="1"/>
          </p:cNvSpPr>
          <p:nvPr/>
        </p:nvSpPr>
        <p:spPr bwMode="auto">
          <a:xfrm>
            <a:off x="0" y="-417513"/>
            <a:ext cx="90011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sv-SE"/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4075113" y="2452688"/>
            <a:ext cx="0" cy="17954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94219" name="Line 11"/>
          <p:cNvSpPr>
            <a:spLocks noChangeShapeType="1"/>
          </p:cNvSpPr>
          <p:nvPr/>
        </p:nvSpPr>
        <p:spPr bwMode="auto">
          <a:xfrm>
            <a:off x="4995863" y="2452688"/>
            <a:ext cx="0" cy="17954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94220" name="Rectangle 12"/>
          <p:cNvSpPr>
            <a:spLocks noChangeArrowheads="1"/>
          </p:cNvSpPr>
          <p:nvPr/>
        </p:nvSpPr>
        <p:spPr bwMode="auto">
          <a:xfrm>
            <a:off x="6383338" y="2955925"/>
            <a:ext cx="992187" cy="10398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94221" name="Rectangle 13"/>
          <p:cNvSpPr>
            <a:spLocks noChangeArrowheads="1"/>
          </p:cNvSpPr>
          <p:nvPr/>
        </p:nvSpPr>
        <p:spPr bwMode="auto">
          <a:xfrm>
            <a:off x="1547813" y="2955925"/>
            <a:ext cx="955675" cy="10398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94222" name="Line 14"/>
          <p:cNvSpPr>
            <a:spLocks noChangeShapeType="1"/>
          </p:cNvSpPr>
          <p:nvPr/>
        </p:nvSpPr>
        <p:spPr bwMode="auto">
          <a:xfrm>
            <a:off x="2511425" y="2955925"/>
            <a:ext cx="1563688" cy="12207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94223" name="Line 15"/>
          <p:cNvSpPr>
            <a:spLocks noChangeShapeType="1"/>
          </p:cNvSpPr>
          <p:nvPr/>
        </p:nvSpPr>
        <p:spPr bwMode="auto">
          <a:xfrm>
            <a:off x="2516188" y="3992563"/>
            <a:ext cx="1487487" cy="1841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94224" name="Line 16"/>
          <p:cNvSpPr>
            <a:spLocks noChangeShapeType="1"/>
          </p:cNvSpPr>
          <p:nvPr/>
        </p:nvSpPr>
        <p:spPr bwMode="auto">
          <a:xfrm flipV="1">
            <a:off x="5067300" y="2955925"/>
            <a:ext cx="1319213" cy="12207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94225" name="Line 17"/>
          <p:cNvSpPr>
            <a:spLocks noChangeShapeType="1"/>
          </p:cNvSpPr>
          <p:nvPr/>
        </p:nvSpPr>
        <p:spPr bwMode="auto">
          <a:xfrm flipV="1">
            <a:off x="5067300" y="3998913"/>
            <a:ext cx="1303338" cy="177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42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421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4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4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4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4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4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4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4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94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94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94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94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94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94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94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94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9421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942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8" grpId="0" animBg="1"/>
      <p:bldP spid="94218" grpId="1" animBg="1"/>
      <p:bldP spid="94219" grpId="0" animBg="1"/>
      <p:bldP spid="94219" grpId="1" animBg="1"/>
      <p:bldP spid="94220" grpId="0" animBg="1"/>
      <p:bldP spid="94220" grpId="1" animBg="1"/>
      <p:bldP spid="94221" grpId="0" animBg="1"/>
      <p:bldP spid="94221" grpId="1" animBg="1"/>
      <p:bldP spid="94222" grpId="0" animBg="1"/>
      <p:bldP spid="94222" grpId="1" animBg="1"/>
      <p:bldP spid="94223" grpId="0" animBg="1"/>
      <p:bldP spid="94223" grpId="1" animBg="1"/>
      <p:bldP spid="94224" grpId="0" animBg="1"/>
      <p:bldP spid="94224" grpId="1" animBg="1"/>
      <p:bldP spid="94225" grpId="0" animBg="1"/>
      <p:bldP spid="9422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974725"/>
            <a:ext cx="5664200" cy="419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ctangle 3"/>
          <p:cNvSpPr>
            <a:spLocks noGrp="1" noChangeArrowheads="1"/>
          </p:cNvSpPr>
          <p:nvPr>
            <p:ph type="title"/>
          </p:nvPr>
        </p:nvSpPr>
        <p:spPr>
          <a:xfrm>
            <a:off x="777875" y="285750"/>
            <a:ext cx="6742113" cy="793750"/>
          </a:xfrm>
        </p:spPr>
        <p:txBody>
          <a:bodyPr/>
          <a:lstStyle/>
          <a:p>
            <a:r>
              <a:rPr lang="sv-SE" smtClean="0">
                <a:ea typeface="ＭＳ Ｐゴシック" pitchFamily="34" charset="-128"/>
              </a:rPr>
              <a:t>Diffraction from Sb-Sn</a:t>
            </a:r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414338"/>
            <a:ext cx="90011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sv-SE"/>
          </a:p>
        </p:txBody>
      </p:sp>
      <p:pic>
        <p:nvPicPr>
          <p:cNvPr id="95237" name="Picture 5"/>
          <p:cNvPicPr>
            <a:picLocks noChangeAspect="1" noChangeArrowheads="1"/>
          </p:cNvPicPr>
          <p:nvPr/>
        </p:nvPicPr>
        <p:blipFill>
          <a:blip r:embed="rId3"/>
          <a:srcRect l="8195" t="11887" r="16685" b="11444"/>
          <a:stretch>
            <a:fillRect/>
          </a:stretch>
        </p:blipFill>
        <p:spPr bwMode="auto">
          <a:xfrm>
            <a:off x="4895850" y="1390650"/>
            <a:ext cx="3998913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Rectangle 6"/>
          <p:cNvSpPr>
            <a:spLocks noChangeArrowheads="1"/>
          </p:cNvSpPr>
          <p:nvPr/>
        </p:nvSpPr>
        <p:spPr bwMode="auto">
          <a:xfrm>
            <a:off x="0" y="5176838"/>
            <a:ext cx="2238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516" tIns="45258" rIns="90516" bIns="45258" anchor="ctr">
            <a:spAutoFit/>
          </a:bodyPr>
          <a:lstStyle/>
          <a:p>
            <a:pPr defTabSz="904875"/>
            <a:r>
              <a:rPr lang="en-GB" sz="1200" b="0" i="1">
                <a:cs typeface="Times New Roman" pitchFamily="18" charset="0"/>
              </a:rPr>
              <a:t> </a:t>
            </a:r>
            <a:endParaRPr lang="en-GB" b="0" i="1"/>
          </a:p>
        </p:txBody>
      </p:sp>
      <p:pic>
        <p:nvPicPr>
          <p:cNvPr id="95239" name="Picture 7" descr="0kl"/>
          <p:cNvPicPr>
            <a:picLocks noChangeAspect="1" noChangeArrowheads="1"/>
          </p:cNvPicPr>
          <p:nvPr/>
        </p:nvPicPr>
        <p:blipFill>
          <a:blip r:embed="rId4"/>
          <a:srcRect r="5205"/>
          <a:stretch>
            <a:fillRect/>
          </a:stretch>
        </p:blipFill>
        <p:spPr bwMode="auto">
          <a:xfrm>
            <a:off x="106363" y="1398588"/>
            <a:ext cx="3868737" cy="4133850"/>
          </a:xfrm>
          <a:prstGeom prst="rect">
            <a:avLst/>
          </a:prstGeom>
          <a:noFill/>
        </p:spPr>
      </p:pic>
      <p:sp>
        <p:nvSpPr>
          <p:cNvPr id="95240" name="Rectangle 8"/>
          <p:cNvSpPr>
            <a:spLocks noChangeArrowheads="1"/>
          </p:cNvSpPr>
          <p:nvPr/>
        </p:nvSpPr>
        <p:spPr bwMode="auto">
          <a:xfrm>
            <a:off x="0" y="550863"/>
            <a:ext cx="90011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sv-SE"/>
          </a:p>
        </p:txBody>
      </p:sp>
      <p:sp>
        <p:nvSpPr>
          <p:cNvPr id="95241" name="Rectangle 9"/>
          <p:cNvSpPr>
            <a:spLocks noChangeArrowheads="1"/>
          </p:cNvSpPr>
          <p:nvPr/>
        </p:nvSpPr>
        <p:spPr bwMode="auto">
          <a:xfrm>
            <a:off x="0" y="550863"/>
            <a:ext cx="90011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sv-SE"/>
          </a:p>
        </p:txBody>
      </p:sp>
      <p:sp>
        <p:nvSpPr>
          <p:cNvPr id="95242" name="Rectangle 10"/>
          <p:cNvSpPr>
            <a:spLocks noChangeArrowheads="1"/>
          </p:cNvSpPr>
          <p:nvPr/>
        </p:nvSpPr>
        <p:spPr bwMode="auto">
          <a:xfrm rot="2100000">
            <a:off x="2309813" y="2001838"/>
            <a:ext cx="536575" cy="750887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95243" name="Rectangle 11"/>
          <p:cNvSpPr>
            <a:spLocks noChangeArrowheads="1"/>
          </p:cNvSpPr>
          <p:nvPr/>
        </p:nvSpPr>
        <p:spPr bwMode="auto">
          <a:xfrm rot="2100000">
            <a:off x="7280275" y="1981200"/>
            <a:ext cx="536575" cy="750888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95244" name="Oval 12"/>
          <p:cNvSpPr>
            <a:spLocks noChangeArrowheads="1"/>
          </p:cNvSpPr>
          <p:nvPr/>
        </p:nvSpPr>
        <p:spPr bwMode="auto">
          <a:xfrm>
            <a:off x="2532063" y="2284413"/>
            <a:ext cx="106362" cy="1079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95245" name="Oval 13"/>
          <p:cNvSpPr>
            <a:spLocks noChangeArrowheads="1"/>
          </p:cNvSpPr>
          <p:nvPr/>
        </p:nvSpPr>
        <p:spPr bwMode="auto">
          <a:xfrm>
            <a:off x="2532063" y="2695575"/>
            <a:ext cx="106362" cy="1079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95246" name="AutoShape 14"/>
          <p:cNvSpPr>
            <a:spLocks noChangeArrowheads="1"/>
          </p:cNvSpPr>
          <p:nvPr/>
        </p:nvSpPr>
        <p:spPr bwMode="auto">
          <a:xfrm>
            <a:off x="2389188" y="1900238"/>
            <a:ext cx="141287" cy="519112"/>
          </a:xfrm>
          <a:prstGeom prst="curvedRightArrow">
            <a:avLst>
              <a:gd name="adj1" fmla="val 73483"/>
              <a:gd name="adj2" fmla="val 146967"/>
              <a:gd name="adj3" fmla="val 33333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95247" name="AutoShape 15"/>
          <p:cNvSpPr>
            <a:spLocks noChangeArrowheads="1"/>
          </p:cNvSpPr>
          <p:nvPr/>
        </p:nvSpPr>
        <p:spPr bwMode="auto">
          <a:xfrm flipH="1">
            <a:off x="2651125" y="2317750"/>
            <a:ext cx="139700" cy="517525"/>
          </a:xfrm>
          <a:prstGeom prst="curvedRightArrow">
            <a:avLst>
              <a:gd name="adj1" fmla="val 74091"/>
              <a:gd name="adj2" fmla="val 148182"/>
              <a:gd name="adj3" fmla="val 33333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95248" name="Oval 16"/>
          <p:cNvSpPr>
            <a:spLocks noChangeArrowheads="1"/>
          </p:cNvSpPr>
          <p:nvPr/>
        </p:nvSpPr>
        <p:spPr bwMode="auto">
          <a:xfrm>
            <a:off x="7485063" y="2244725"/>
            <a:ext cx="106362" cy="1079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95249" name="Oval 17"/>
          <p:cNvSpPr>
            <a:spLocks noChangeArrowheads="1"/>
          </p:cNvSpPr>
          <p:nvPr/>
        </p:nvSpPr>
        <p:spPr bwMode="auto">
          <a:xfrm>
            <a:off x="7485063" y="2655888"/>
            <a:ext cx="106362" cy="1079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95250" name="AutoShape 18"/>
          <p:cNvSpPr>
            <a:spLocks noChangeArrowheads="1"/>
          </p:cNvSpPr>
          <p:nvPr/>
        </p:nvSpPr>
        <p:spPr bwMode="auto">
          <a:xfrm>
            <a:off x="7351713" y="1884363"/>
            <a:ext cx="139700" cy="519112"/>
          </a:xfrm>
          <a:prstGeom prst="curvedRightArrow">
            <a:avLst>
              <a:gd name="adj1" fmla="val 74318"/>
              <a:gd name="adj2" fmla="val 148636"/>
              <a:gd name="adj3" fmla="val 33333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95251" name="AutoShape 19"/>
          <p:cNvSpPr>
            <a:spLocks noChangeArrowheads="1"/>
          </p:cNvSpPr>
          <p:nvPr/>
        </p:nvSpPr>
        <p:spPr bwMode="auto">
          <a:xfrm flipH="1">
            <a:off x="7604125" y="2278063"/>
            <a:ext cx="141288" cy="517525"/>
          </a:xfrm>
          <a:prstGeom prst="curvedRightArrow">
            <a:avLst>
              <a:gd name="adj1" fmla="val 73258"/>
              <a:gd name="adj2" fmla="val 146516"/>
              <a:gd name="adj3" fmla="val 33333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95252" name="Text Box 20"/>
          <p:cNvSpPr txBox="1">
            <a:spLocks noChangeArrowheads="1"/>
          </p:cNvSpPr>
          <p:nvPr/>
        </p:nvSpPr>
        <p:spPr bwMode="auto">
          <a:xfrm>
            <a:off x="2212975" y="1533525"/>
            <a:ext cx="1560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>
                <a:solidFill>
                  <a:srgbClr val="FF0000"/>
                </a:solidFill>
              </a:rPr>
              <a:t>q</a:t>
            </a:r>
            <a:r>
              <a:rPr lang="sv-SE">
                <a:solidFill>
                  <a:srgbClr val="FF0000"/>
                </a:solidFill>
                <a:cs typeface="Arial" charset="0"/>
              </a:rPr>
              <a:t>≈</a:t>
            </a:r>
            <a:r>
              <a:rPr lang="sv-SE">
                <a:solidFill>
                  <a:srgbClr val="FF0000"/>
                </a:solidFill>
              </a:rPr>
              <a:t>(0 0 1.35)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2438" y="1538288"/>
            <a:ext cx="8099425" cy="1139825"/>
          </a:xfrm>
        </p:spPr>
        <p:txBody>
          <a:bodyPr/>
          <a:lstStyle/>
          <a:p>
            <a:r>
              <a:rPr lang="sv-SE" smtClean="0">
                <a:ea typeface="ＭＳ Ｐゴシック" pitchFamily="34" charset="-128"/>
              </a:rPr>
              <a:t>Questions of crystal chemistry: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850" y="2794000"/>
            <a:ext cx="7791450" cy="2195513"/>
          </a:xfrm>
        </p:spPr>
        <p:txBody>
          <a:bodyPr/>
          <a:lstStyle/>
          <a:p>
            <a:pPr>
              <a:buFontTx/>
              <a:buNone/>
            </a:pPr>
            <a:r>
              <a:rPr lang="sv-SE" smtClean="0">
                <a:ea typeface="ＭＳ Ｐゴシック" pitchFamily="34" charset="-128"/>
              </a:rPr>
              <a:t>1)	What is the structure of Stistaite?</a:t>
            </a:r>
          </a:p>
          <a:p>
            <a:pPr>
              <a:buFontTx/>
              <a:buNone/>
            </a:pPr>
            <a:r>
              <a:rPr lang="sv-SE" smtClean="0">
                <a:ea typeface="ＭＳ Ｐゴシック" pitchFamily="34" charset="-128"/>
              </a:rPr>
              <a:t>2)	What is all the garbage in Sn-rich Stistaite?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67" name="Picture 15" descr="sb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25" y="-139700"/>
            <a:ext cx="3441700" cy="2100263"/>
          </a:xfrm>
          <a:prstGeom prst="rect">
            <a:avLst/>
          </a:prstGeom>
          <a:noFill/>
        </p:spPr>
      </p:pic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368300" y="1409700"/>
            <a:ext cx="8485188" cy="1004888"/>
          </a:xfrm>
        </p:spPr>
        <p:txBody>
          <a:bodyPr/>
          <a:lstStyle/>
          <a:p>
            <a:pPr marL="495300" indent="-495300" defTabSz="914400">
              <a:buFontTx/>
              <a:buAutoNum type="arabicParenR"/>
            </a:pPr>
            <a:r>
              <a:rPr lang="sv-SE" smtClean="0">
                <a:ea typeface="ＭＳ Ｐゴシック" pitchFamily="34" charset="-128"/>
              </a:rPr>
              <a:t>What is the structure of Stistait? 	          </a:t>
            </a:r>
            <a:r>
              <a:rPr lang="sv-SE" sz="2400" b="0" smtClean="0">
                <a:ea typeface="ＭＳ Ｐゴシック" pitchFamily="34" charset="-128"/>
              </a:rPr>
              <a:t>Das Urstoff Sb! Each Sb is 3-bonded to yield a full octet</a:t>
            </a:r>
          </a:p>
        </p:txBody>
      </p:sp>
      <p:pic>
        <p:nvPicPr>
          <p:cNvPr id="100355" name="Picture 3" descr="sb"/>
          <p:cNvPicPr>
            <a:picLocks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8938" y="2257425"/>
            <a:ext cx="8399462" cy="4394200"/>
          </a:xfrm>
          <a:prstGeom prst="rect">
            <a:avLst/>
          </a:prstGeom>
          <a:noFill/>
        </p:spPr>
      </p:pic>
      <p:sp>
        <p:nvSpPr>
          <p:cNvPr id="100356" name="Line 4"/>
          <p:cNvSpPr>
            <a:spLocks noChangeShapeType="1"/>
          </p:cNvSpPr>
          <p:nvPr/>
        </p:nvSpPr>
        <p:spPr bwMode="auto">
          <a:xfrm>
            <a:off x="2130425" y="2701925"/>
            <a:ext cx="0" cy="33750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00357" name="Line 5"/>
          <p:cNvSpPr>
            <a:spLocks noChangeShapeType="1"/>
          </p:cNvSpPr>
          <p:nvPr/>
        </p:nvSpPr>
        <p:spPr bwMode="auto">
          <a:xfrm>
            <a:off x="2562225" y="2701925"/>
            <a:ext cx="0" cy="33750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00358" name="Line 6"/>
          <p:cNvSpPr>
            <a:spLocks noChangeShapeType="1"/>
          </p:cNvSpPr>
          <p:nvPr/>
        </p:nvSpPr>
        <p:spPr bwMode="auto">
          <a:xfrm>
            <a:off x="2847975" y="2701925"/>
            <a:ext cx="0" cy="33750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00359" name="Line 7"/>
          <p:cNvSpPr>
            <a:spLocks noChangeShapeType="1"/>
          </p:cNvSpPr>
          <p:nvPr/>
        </p:nvSpPr>
        <p:spPr bwMode="auto">
          <a:xfrm>
            <a:off x="3271838" y="2701925"/>
            <a:ext cx="0" cy="33750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00360" name="Line 8"/>
          <p:cNvSpPr>
            <a:spLocks noChangeShapeType="1"/>
          </p:cNvSpPr>
          <p:nvPr/>
        </p:nvSpPr>
        <p:spPr bwMode="auto">
          <a:xfrm>
            <a:off x="3562350" y="2701925"/>
            <a:ext cx="0" cy="33750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00361" name="Line 9"/>
          <p:cNvSpPr>
            <a:spLocks noChangeShapeType="1"/>
          </p:cNvSpPr>
          <p:nvPr/>
        </p:nvSpPr>
        <p:spPr bwMode="auto">
          <a:xfrm>
            <a:off x="3979863" y="2701925"/>
            <a:ext cx="0" cy="33750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00362" name="Line 10"/>
          <p:cNvSpPr>
            <a:spLocks noChangeShapeType="1"/>
          </p:cNvSpPr>
          <p:nvPr/>
        </p:nvSpPr>
        <p:spPr bwMode="auto">
          <a:xfrm>
            <a:off x="2138363" y="2844800"/>
            <a:ext cx="423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00363" name="Line 11"/>
          <p:cNvSpPr>
            <a:spLocks noChangeShapeType="1"/>
          </p:cNvSpPr>
          <p:nvPr/>
        </p:nvSpPr>
        <p:spPr bwMode="auto">
          <a:xfrm>
            <a:off x="2562225" y="2989263"/>
            <a:ext cx="284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00364" name="Line 12"/>
          <p:cNvSpPr>
            <a:spLocks noChangeShapeType="1"/>
          </p:cNvSpPr>
          <p:nvPr/>
        </p:nvSpPr>
        <p:spPr bwMode="auto">
          <a:xfrm>
            <a:off x="2847975" y="2844800"/>
            <a:ext cx="423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00365" name="Line 13"/>
          <p:cNvSpPr>
            <a:spLocks noChangeShapeType="1"/>
          </p:cNvSpPr>
          <p:nvPr/>
        </p:nvSpPr>
        <p:spPr bwMode="auto">
          <a:xfrm>
            <a:off x="3271838" y="2989263"/>
            <a:ext cx="282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00366" name="Line 14"/>
          <p:cNvSpPr>
            <a:spLocks noChangeShapeType="1"/>
          </p:cNvSpPr>
          <p:nvPr/>
        </p:nvSpPr>
        <p:spPr bwMode="auto">
          <a:xfrm>
            <a:off x="3554413" y="2844800"/>
            <a:ext cx="425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>
                <a:ea typeface="ＭＳ Ｐゴシック" pitchFamily="34" charset="-128"/>
              </a:rPr>
              <a:t>Das Urstoff Sb - diffraction</a:t>
            </a:r>
          </a:p>
        </p:txBody>
      </p:sp>
      <p:grpSp>
        <p:nvGrpSpPr>
          <p:cNvPr id="101379" name="Group 3"/>
          <p:cNvGrpSpPr>
            <a:grpSpLocks noChangeAspect="1"/>
          </p:cNvGrpSpPr>
          <p:nvPr/>
        </p:nvGrpSpPr>
        <p:grpSpPr bwMode="auto">
          <a:xfrm>
            <a:off x="3476625" y="1682750"/>
            <a:ext cx="3744913" cy="4033838"/>
            <a:chOff x="1417" y="1693"/>
            <a:chExt cx="5898" cy="6352"/>
          </a:xfrm>
        </p:grpSpPr>
        <p:sp>
          <p:nvSpPr>
            <p:cNvPr id="101380" name="AutoShape 4"/>
            <p:cNvSpPr>
              <a:spLocks noChangeAspect="1" noChangeArrowheads="1" noTextEdit="1"/>
            </p:cNvSpPr>
            <p:nvPr/>
          </p:nvSpPr>
          <p:spPr bwMode="auto">
            <a:xfrm>
              <a:off x="1417" y="1693"/>
              <a:ext cx="5898" cy="6352"/>
            </a:xfrm>
            <a:prstGeom prst="rect">
              <a:avLst/>
            </a:prstGeom>
            <a:noFill/>
          </p:spPr>
          <p:txBody>
            <a:bodyPr/>
            <a:lstStyle/>
            <a:p>
              <a:endParaRPr lang="sv-SE"/>
            </a:p>
          </p:txBody>
        </p:sp>
      </p:grpSp>
      <p:pic>
        <p:nvPicPr>
          <p:cNvPr id="101381" name="Picture 5" descr="sb_pure"/>
          <p:cNvPicPr>
            <a:picLocks noChangeAspect="1" noChangeArrowheads="1"/>
          </p:cNvPicPr>
          <p:nvPr/>
        </p:nvPicPr>
        <p:blipFill>
          <a:blip r:embed="rId2"/>
          <a:srcRect l="16472" t="13760" r="16187" b="13702"/>
          <a:stretch>
            <a:fillRect/>
          </a:stretch>
        </p:blipFill>
        <p:spPr bwMode="auto">
          <a:xfrm>
            <a:off x="3476625" y="1763713"/>
            <a:ext cx="3744913" cy="4033837"/>
          </a:xfrm>
          <a:prstGeom prst="rect">
            <a:avLst/>
          </a:prstGeom>
          <a:noFill/>
        </p:spPr>
      </p:pic>
      <p:sp>
        <p:nvSpPr>
          <p:cNvPr id="101382" name="Rectangle 6"/>
          <p:cNvSpPr>
            <a:spLocks noChangeArrowheads="1"/>
          </p:cNvSpPr>
          <p:nvPr/>
        </p:nvSpPr>
        <p:spPr bwMode="auto">
          <a:xfrm rot="2100000">
            <a:off x="5526088" y="2357438"/>
            <a:ext cx="546100" cy="7524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101383" name="Oval 7"/>
          <p:cNvSpPr>
            <a:spLocks noChangeArrowheads="1"/>
          </p:cNvSpPr>
          <p:nvPr/>
        </p:nvSpPr>
        <p:spPr bwMode="auto">
          <a:xfrm>
            <a:off x="5741988" y="2684463"/>
            <a:ext cx="106362" cy="1079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101384" name="AutoShape 8"/>
          <p:cNvSpPr>
            <a:spLocks noChangeArrowheads="1"/>
          </p:cNvSpPr>
          <p:nvPr/>
        </p:nvSpPr>
        <p:spPr bwMode="auto">
          <a:xfrm>
            <a:off x="5586413" y="2244725"/>
            <a:ext cx="142875" cy="611188"/>
          </a:xfrm>
          <a:prstGeom prst="curvedRightArrow">
            <a:avLst>
              <a:gd name="adj1" fmla="val 85556"/>
              <a:gd name="adj2" fmla="val 171111"/>
              <a:gd name="adj3" fmla="val 33333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101385" name="Rectangle 9"/>
          <p:cNvSpPr>
            <a:spLocks noChangeArrowheads="1"/>
          </p:cNvSpPr>
          <p:nvPr/>
        </p:nvSpPr>
        <p:spPr bwMode="auto">
          <a:xfrm>
            <a:off x="0" y="1682750"/>
            <a:ext cx="90011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sv-SE"/>
          </a:p>
        </p:txBody>
      </p:sp>
      <p:sp>
        <p:nvSpPr>
          <p:cNvPr id="101386" name="Rectangle 10"/>
          <p:cNvSpPr>
            <a:spLocks noChangeArrowheads="1"/>
          </p:cNvSpPr>
          <p:nvPr/>
        </p:nvSpPr>
        <p:spPr bwMode="auto">
          <a:xfrm>
            <a:off x="0" y="5716588"/>
            <a:ext cx="90011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endParaRPr lang="sv-SE" sz="2400"/>
          </a:p>
        </p:txBody>
      </p:sp>
      <p:sp>
        <p:nvSpPr>
          <p:cNvPr id="101387" name="Text Box 11"/>
          <p:cNvSpPr txBox="1">
            <a:spLocks noChangeArrowheads="1"/>
          </p:cNvSpPr>
          <p:nvPr/>
        </p:nvSpPr>
        <p:spPr bwMode="auto">
          <a:xfrm>
            <a:off x="569913" y="2173288"/>
            <a:ext cx="282575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 sz="2200" b="0"/>
              <a:t>Sb is a doubled PC struture. The effect is very strong, an it is difficult to distinguish between main reflections and satellites. The effect is purely displacive. </a:t>
            </a:r>
            <a:r>
              <a:rPr lang="sv-SE" b="0"/>
              <a:t> </a:t>
            </a:r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5114925" y="1812925"/>
            <a:ext cx="1560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>
                <a:solidFill>
                  <a:srgbClr val="FF0000"/>
                </a:solidFill>
              </a:rPr>
              <a:t>q=(0 0 1.5)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>
                <a:ea typeface="ＭＳ Ｐゴシック" pitchFamily="34" charset="-128"/>
              </a:rPr>
              <a:t>Symmetry/Cell 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sv-SE" i="1" smtClean="0">
                <a:ea typeface="ＭＳ Ｐゴシック" pitchFamily="34" charset="-128"/>
              </a:rPr>
              <a:t>R-3m(00</a:t>
            </a:r>
            <a:r>
              <a:rPr lang="sv-SE" i="1" smtClean="0">
                <a:latin typeface="Symbol" pitchFamily="18" charset="2"/>
                <a:ea typeface="ＭＳ Ｐゴシック" pitchFamily="34" charset="-128"/>
              </a:rPr>
              <a:t>g</a:t>
            </a:r>
            <a:r>
              <a:rPr lang="sv-SE" i="1" smtClean="0">
                <a:ea typeface="ＭＳ Ｐゴシック" pitchFamily="34" charset="-128"/>
              </a:rPr>
              <a:t>)00</a:t>
            </a:r>
          </a:p>
          <a:p>
            <a:pPr>
              <a:buFontTx/>
              <a:buNone/>
            </a:pPr>
            <a:endParaRPr lang="sv-SE" smtClean="0">
              <a:ea typeface="ＭＳ Ｐゴシック" pitchFamily="34" charset="-128"/>
            </a:endParaRPr>
          </a:p>
          <a:p>
            <a:pPr>
              <a:buFontTx/>
              <a:buNone/>
            </a:pPr>
            <a:r>
              <a:rPr lang="sv-SE" smtClean="0">
                <a:ea typeface="ＭＳ Ｐゴシック" pitchFamily="34" charset="-128"/>
              </a:rPr>
              <a:t>Sb	:a=4.310 c=5.640 q=(0,0,1.50)</a:t>
            </a:r>
          </a:p>
          <a:p>
            <a:pPr>
              <a:buFontTx/>
              <a:buNone/>
            </a:pPr>
            <a:r>
              <a:rPr lang="sv-SE" smtClean="0">
                <a:ea typeface="ＭＳ Ｐゴシック" pitchFamily="34" charset="-128"/>
              </a:rPr>
              <a:t>Sb</a:t>
            </a:r>
            <a:r>
              <a:rPr lang="sv-SE" baseline="-25000" smtClean="0">
                <a:ea typeface="ＭＳ Ｐゴシック" pitchFamily="34" charset="-128"/>
              </a:rPr>
              <a:t>2</a:t>
            </a:r>
            <a:r>
              <a:rPr lang="sv-SE" smtClean="0">
                <a:ea typeface="ＭＳ Ｐゴシック" pitchFamily="34" charset="-128"/>
              </a:rPr>
              <a:t>Sn	:a=4.329 c=5.412 q=(0,0,1.37)</a:t>
            </a:r>
          </a:p>
          <a:p>
            <a:pPr>
              <a:buFontTx/>
              <a:buNone/>
            </a:pPr>
            <a:r>
              <a:rPr lang="sv-SE" smtClean="0">
                <a:ea typeface="ＭＳ Ｐゴシック" pitchFamily="34" charset="-128"/>
              </a:rPr>
              <a:t>Sb</a:t>
            </a:r>
            <a:r>
              <a:rPr lang="sv-SE" baseline="-25000" smtClean="0">
                <a:ea typeface="ＭＳ Ｐゴシック" pitchFamily="34" charset="-128"/>
              </a:rPr>
              <a:t>3</a:t>
            </a:r>
            <a:r>
              <a:rPr lang="sv-SE" smtClean="0">
                <a:ea typeface="ＭＳ Ｐゴシック" pitchFamily="34" charset="-128"/>
              </a:rPr>
              <a:t>Sn</a:t>
            </a:r>
            <a:r>
              <a:rPr lang="sv-SE" baseline="-25000" smtClean="0">
                <a:ea typeface="ＭＳ Ｐゴシック" pitchFamily="34" charset="-128"/>
              </a:rPr>
              <a:t>4	</a:t>
            </a:r>
            <a:r>
              <a:rPr lang="sv-SE" smtClean="0">
                <a:ea typeface="ＭＳ Ｐゴシック" pitchFamily="34" charset="-128"/>
              </a:rPr>
              <a:t>:a=4.340 c=5.312 q=(0,0,1.29)</a:t>
            </a:r>
          </a:p>
          <a:p>
            <a:pPr>
              <a:buFontTx/>
              <a:buNone/>
            </a:pPr>
            <a:endParaRPr lang="sv-SE" smtClean="0">
              <a:ea typeface="ＭＳ Ｐゴシック" pitchFamily="34" charset="-128"/>
            </a:endParaRPr>
          </a:p>
          <a:p>
            <a:pPr>
              <a:buFontTx/>
              <a:buNone/>
            </a:pPr>
            <a:r>
              <a:rPr lang="sv-SE" sz="2600" smtClean="0">
                <a:latin typeface="Symbol" pitchFamily="18" charset="2"/>
                <a:ea typeface="ＭＳ Ｐゴシック" pitchFamily="34" charset="-128"/>
              </a:rPr>
              <a:t>g</a:t>
            </a:r>
            <a:r>
              <a:rPr lang="sv-SE" smtClean="0">
                <a:ea typeface="ＭＳ Ｐゴシック" pitchFamily="34" charset="-128"/>
              </a:rPr>
              <a:t>=3/2(1-[Sn]/4)	[Sn]=4(1-2</a:t>
            </a:r>
            <a:r>
              <a:rPr lang="sv-SE" sz="2600" smtClean="0">
                <a:latin typeface="Symbol" pitchFamily="18" charset="2"/>
                <a:ea typeface="ＭＳ Ｐゴシック" pitchFamily="34" charset="-128"/>
              </a:rPr>
              <a:t>g</a:t>
            </a:r>
            <a:r>
              <a:rPr lang="sv-SE" smtClean="0">
                <a:ea typeface="ＭＳ Ｐゴシック" pitchFamily="34" charset="-128"/>
              </a:rPr>
              <a:t>/3)</a:t>
            </a:r>
          </a:p>
          <a:p>
            <a:pPr>
              <a:buFontTx/>
              <a:buNone/>
            </a:pPr>
            <a:endParaRPr lang="sv-SE" smtClean="0">
              <a:ea typeface="ＭＳ Ｐゴシック" pitchFamily="34" charset="-128"/>
            </a:endParaRPr>
          </a:p>
        </p:txBody>
      </p:sp>
      <p:sp>
        <p:nvSpPr>
          <p:cNvPr id="102404" name="Oval 4"/>
          <p:cNvSpPr>
            <a:spLocks noChangeArrowheads="1"/>
          </p:cNvSpPr>
          <p:nvPr/>
        </p:nvSpPr>
        <p:spPr bwMode="auto">
          <a:xfrm>
            <a:off x="2549525" y="2554288"/>
            <a:ext cx="1133475" cy="17954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02405" name="Oval 5"/>
          <p:cNvSpPr>
            <a:spLocks noChangeArrowheads="1"/>
          </p:cNvSpPr>
          <p:nvPr/>
        </p:nvSpPr>
        <p:spPr bwMode="auto">
          <a:xfrm>
            <a:off x="4330700" y="2522538"/>
            <a:ext cx="1133475" cy="17954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4" grpId="0" animBg="1"/>
      <p:bldP spid="10240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426" name="Object 2"/>
          <p:cNvGraphicFramePr>
            <a:graphicFrameLocks noChangeAspect="1"/>
          </p:cNvGraphicFramePr>
          <p:nvPr>
            <p:ph idx="1"/>
          </p:nvPr>
        </p:nvGraphicFramePr>
        <p:xfrm>
          <a:off x="1879600" y="2555875"/>
          <a:ext cx="4535488" cy="3665538"/>
        </p:xfrm>
        <a:graphic>
          <a:graphicData uri="http://schemas.openxmlformats.org/presentationml/2006/ole">
            <p:oleObj spid="_x0000_s103426" name="Chart" r:id="rId3" imgW="9820227" imgH="6848356" progId="Excel.Sheet.8">
              <p:embed/>
            </p:oleObj>
          </a:graphicData>
        </a:graphic>
      </p:graphicFrame>
      <p:sp>
        <p:nvSpPr>
          <p:cNvPr id="1034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>
                <a:ea typeface="ＭＳ Ｐゴシック" pitchFamily="34" charset="-128"/>
              </a:rPr>
              <a:t>It’s could be all the same</a:t>
            </a:r>
          </a:p>
        </p:txBody>
      </p:sp>
      <p:sp>
        <p:nvSpPr>
          <p:cNvPr id="103428" name="Line 4"/>
          <p:cNvSpPr>
            <a:spLocks noChangeShapeType="1"/>
          </p:cNvSpPr>
          <p:nvPr/>
        </p:nvSpPr>
        <p:spPr bwMode="auto">
          <a:xfrm>
            <a:off x="2593975" y="3244850"/>
            <a:ext cx="3536950" cy="21145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1814513" y="2728913"/>
            <a:ext cx="45402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516" tIns="45258" rIns="90516" bIns="45258" anchor="ctr">
            <a:spAutoFit/>
          </a:bodyPr>
          <a:lstStyle/>
          <a:p>
            <a:pPr defTabSz="904875"/>
            <a:r>
              <a:rPr lang="en-GB" sz="1200">
                <a:cs typeface="Times New Roman" pitchFamily="18" charset="0"/>
              </a:rPr>
              <a:t>    </a:t>
            </a:r>
            <a:r>
              <a:rPr lang="en-GB" sz="1200">
                <a:latin typeface="Verdana" pitchFamily="34" charset="0"/>
                <a:cs typeface="Times New Roman" pitchFamily="18" charset="0"/>
              </a:rPr>
              <a:t>q</a:t>
            </a:r>
            <a:endParaRPr lang="sv-SE" sz="600" b="0">
              <a:latin typeface="Verdana" pitchFamily="34" charset="0"/>
            </a:endParaRPr>
          </a:p>
          <a:p>
            <a:pPr defTabSz="904875" eaLnBrk="0" hangingPunct="0"/>
            <a:endParaRPr lang="sv-SE" b="0"/>
          </a:p>
        </p:txBody>
      </p:sp>
      <p:sp>
        <p:nvSpPr>
          <p:cNvPr id="103430" name="Rectangle 6"/>
          <p:cNvSpPr>
            <a:spLocks noChangeArrowheads="1"/>
          </p:cNvSpPr>
          <p:nvPr/>
        </p:nvSpPr>
        <p:spPr bwMode="auto">
          <a:xfrm>
            <a:off x="5138738" y="5718175"/>
            <a:ext cx="108585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516" tIns="45258" rIns="90516" bIns="45258" anchor="ctr">
            <a:spAutoFit/>
          </a:bodyPr>
          <a:lstStyle/>
          <a:p>
            <a:pPr defTabSz="904875"/>
            <a:r>
              <a:rPr lang="sv-SE" sz="1200">
                <a:latin typeface="Verdana" pitchFamily="34" charset="0"/>
                <a:cs typeface="Times New Roman" pitchFamily="18" charset="0"/>
              </a:rPr>
              <a:t>Sn content</a:t>
            </a:r>
            <a:endParaRPr lang="sv-SE" b="0">
              <a:latin typeface="Verdana" pitchFamily="34" charset="0"/>
            </a:endParaRPr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4849813" y="6153150"/>
            <a:ext cx="2222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516" tIns="45258" rIns="90516" bIns="45258" anchor="ctr">
            <a:spAutoFit/>
          </a:bodyPr>
          <a:lstStyle/>
          <a:p>
            <a:pPr defTabSz="904875"/>
            <a:r>
              <a:rPr lang="en-GB" sz="1200" b="0" i="1">
                <a:cs typeface="Times New Roman" pitchFamily="18" charset="0"/>
              </a:rPr>
              <a:t> </a:t>
            </a:r>
            <a:endParaRPr lang="en-GB" b="0" i="1"/>
          </a:p>
        </p:txBody>
      </p:sp>
      <p:pic>
        <p:nvPicPr>
          <p:cNvPr id="103432" name="Picture 8" descr="0kl"/>
          <p:cNvPicPr>
            <a:picLocks noChangeAspect="1" noChangeArrowheads="1"/>
          </p:cNvPicPr>
          <p:nvPr/>
        </p:nvPicPr>
        <p:blipFill>
          <a:blip r:embed="rId4"/>
          <a:srcRect l="46173" t="6169" r="24309" b="57318"/>
          <a:stretch>
            <a:fillRect/>
          </a:stretch>
        </p:blipFill>
        <p:spPr bwMode="auto">
          <a:xfrm>
            <a:off x="6376988" y="2343150"/>
            <a:ext cx="2293937" cy="2943225"/>
          </a:xfrm>
          <a:prstGeom prst="rect">
            <a:avLst/>
          </a:prstGeom>
          <a:noFill/>
        </p:spPr>
      </p:pic>
      <p:sp>
        <p:nvSpPr>
          <p:cNvPr id="103433" name="Rectangle 9"/>
          <p:cNvSpPr>
            <a:spLocks noChangeArrowheads="1"/>
          </p:cNvSpPr>
          <p:nvPr/>
        </p:nvSpPr>
        <p:spPr bwMode="auto">
          <a:xfrm rot="2100000">
            <a:off x="7005638" y="3008313"/>
            <a:ext cx="1038225" cy="1474787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03434" name="Oval 10"/>
          <p:cNvSpPr>
            <a:spLocks noChangeArrowheads="1"/>
          </p:cNvSpPr>
          <p:nvPr/>
        </p:nvSpPr>
        <p:spPr bwMode="auto">
          <a:xfrm>
            <a:off x="7407275" y="3589338"/>
            <a:ext cx="176213" cy="17938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03435" name="Oval 11"/>
          <p:cNvSpPr>
            <a:spLocks noChangeArrowheads="1"/>
          </p:cNvSpPr>
          <p:nvPr/>
        </p:nvSpPr>
        <p:spPr bwMode="auto">
          <a:xfrm>
            <a:off x="7407275" y="4400550"/>
            <a:ext cx="176213" cy="17938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03436" name="AutoShape 12"/>
          <p:cNvSpPr>
            <a:spLocks noChangeArrowheads="1"/>
          </p:cNvSpPr>
          <p:nvPr/>
        </p:nvSpPr>
        <p:spPr bwMode="auto">
          <a:xfrm>
            <a:off x="7194550" y="2774950"/>
            <a:ext cx="212725" cy="1149350"/>
          </a:xfrm>
          <a:prstGeom prst="curvedRightArrow">
            <a:avLst>
              <a:gd name="adj1" fmla="val 108060"/>
              <a:gd name="adj2" fmla="val 216119"/>
              <a:gd name="adj3" fmla="val 33333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03437" name="AutoShape 13"/>
          <p:cNvSpPr>
            <a:spLocks noChangeArrowheads="1"/>
          </p:cNvSpPr>
          <p:nvPr/>
        </p:nvSpPr>
        <p:spPr bwMode="auto">
          <a:xfrm flipH="1">
            <a:off x="7620000" y="3598863"/>
            <a:ext cx="255588" cy="1112837"/>
          </a:xfrm>
          <a:prstGeom prst="curvedRightArrow">
            <a:avLst>
              <a:gd name="adj1" fmla="val 87081"/>
              <a:gd name="adj2" fmla="val 174161"/>
              <a:gd name="adj3" fmla="val 33333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03438" name="Oval 14"/>
          <p:cNvSpPr>
            <a:spLocks noChangeArrowheads="1"/>
          </p:cNvSpPr>
          <p:nvPr/>
        </p:nvSpPr>
        <p:spPr bwMode="auto">
          <a:xfrm>
            <a:off x="7419975" y="2762250"/>
            <a:ext cx="176213" cy="177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03439" name="Text Box 15"/>
          <p:cNvSpPr txBox="1">
            <a:spLocks noChangeArrowheads="1"/>
          </p:cNvSpPr>
          <p:nvPr/>
        </p:nvSpPr>
        <p:spPr bwMode="auto">
          <a:xfrm>
            <a:off x="6342063" y="2630488"/>
            <a:ext cx="12065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 b="0">
                <a:solidFill>
                  <a:srgbClr val="FF0000"/>
                </a:solidFill>
                <a:latin typeface="Verdana" pitchFamily="34" charset="0"/>
              </a:rPr>
              <a:t>q=1.36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777875" y="1265238"/>
            <a:ext cx="6742113" cy="793750"/>
          </a:xfrm>
        </p:spPr>
        <p:txBody>
          <a:bodyPr/>
          <a:lstStyle/>
          <a:p>
            <a:r>
              <a:rPr lang="sv-SE" smtClean="0">
                <a:ea typeface="ＭＳ Ｐゴシック" pitchFamily="34" charset="-128"/>
              </a:rPr>
              <a:t>One discontinuous phase</a:t>
            </a:r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951038"/>
            <a:ext cx="5664200" cy="419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Oval 4"/>
          <p:cNvSpPr>
            <a:spLocks noChangeArrowheads="1"/>
          </p:cNvSpPr>
          <p:nvPr/>
        </p:nvSpPr>
        <p:spPr bwMode="auto">
          <a:xfrm>
            <a:off x="1168400" y="2270125"/>
            <a:ext cx="4324350" cy="409575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777875" y="1409700"/>
            <a:ext cx="6742113" cy="792163"/>
          </a:xfrm>
        </p:spPr>
        <p:txBody>
          <a:bodyPr/>
          <a:lstStyle/>
          <a:p>
            <a:r>
              <a:rPr lang="sv-SE" smtClean="0">
                <a:ea typeface="ＭＳ Ｐゴシック" pitchFamily="34" charset="-128"/>
              </a:rPr>
              <a:t>It’s all the same</a:t>
            </a: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885825" y="6005513"/>
            <a:ext cx="73009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 b="0">
                <a:solidFill>
                  <a:srgbClr val="002F5F"/>
                </a:solidFill>
                <a:latin typeface="Verdana" pitchFamily="34" charset="0"/>
              </a:rPr>
              <a:t>   0                 34                   53                  57   %Sn</a:t>
            </a:r>
          </a:p>
        </p:txBody>
      </p:sp>
      <p:pic>
        <p:nvPicPr>
          <p:cNvPr id="105476" name="Picture 4" descr="a43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487" t="9030" r="41776" b="6931"/>
          <a:stretch>
            <a:fillRect/>
          </a:stretch>
        </p:blipFill>
        <p:spPr bwMode="auto">
          <a:xfrm>
            <a:off x="4129088" y="2343150"/>
            <a:ext cx="1752600" cy="3471863"/>
          </a:xfrm>
          <a:prstGeom prst="rect">
            <a:avLst/>
          </a:prstGeom>
          <a:noFill/>
        </p:spPr>
      </p:pic>
      <p:pic>
        <p:nvPicPr>
          <p:cNvPr id="105477" name="Picture 5" descr="jc001_a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38" t="9030" r="41025" b="6931"/>
          <a:stretch>
            <a:fillRect/>
          </a:stretch>
        </p:blipFill>
        <p:spPr bwMode="auto">
          <a:xfrm>
            <a:off x="2359025" y="2343150"/>
            <a:ext cx="1828800" cy="3449638"/>
          </a:xfrm>
          <a:prstGeom prst="rect">
            <a:avLst/>
          </a:prstGeom>
          <a:noFill/>
        </p:spPr>
      </p:pic>
      <p:pic>
        <p:nvPicPr>
          <p:cNvPr id="105478" name="Picture 6" descr="sb_pure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38" t="9030" r="41025" b="6931"/>
          <a:stretch>
            <a:fillRect/>
          </a:stretch>
        </p:blipFill>
        <p:spPr bwMode="auto">
          <a:xfrm>
            <a:off x="588963" y="2343150"/>
            <a:ext cx="1828800" cy="3449638"/>
          </a:xfrm>
          <a:prstGeom prst="rect">
            <a:avLst/>
          </a:prstGeom>
          <a:noFill/>
        </p:spPr>
      </p:pic>
      <p:sp>
        <p:nvSpPr>
          <p:cNvPr id="105479" name="Line 7"/>
          <p:cNvSpPr>
            <a:spLocks noChangeShapeType="1"/>
          </p:cNvSpPr>
          <p:nvPr/>
        </p:nvSpPr>
        <p:spPr bwMode="auto">
          <a:xfrm>
            <a:off x="1366838" y="1839913"/>
            <a:ext cx="0" cy="40941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05480" name="Line 8"/>
          <p:cNvSpPr>
            <a:spLocks noChangeShapeType="1"/>
          </p:cNvSpPr>
          <p:nvPr/>
        </p:nvSpPr>
        <p:spPr bwMode="auto">
          <a:xfrm>
            <a:off x="3267075" y="1839913"/>
            <a:ext cx="0" cy="40941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05481" name="Line 9"/>
          <p:cNvSpPr>
            <a:spLocks noChangeShapeType="1"/>
          </p:cNvSpPr>
          <p:nvPr/>
        </p:nvSpPr>
        <p:spPr bwMode="auto">
          <a:xfrm>
            <a:off x="5006975" y="1839913"/>
            <a:ext cx="0" cy="40941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05482" name="Line 10"/>
          <p:cNvSpPr>
            <a:spLocks noChangeShapeType="1"/>
          </p:cNvSpPr>
          <p:nvPr/>
        </p:nvSpPr>
        <p:spPr bwMode="auto">
          <a:xfrm>
            <a:off x="6816725" y="1839913"/>
            <a:ext cx="0" cy="40941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827088" y="5772150"/>
            <a:ext cx="1285875" cy="3746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 b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sv-SE" sz="1600" b="0">
                <a:solidFill>
                  <a:srgbClr val="FF0000"/>
                </a:solidFill>
                <a:latin typeface="Verdana" pitchFamily="34" charset="0"/>
              </a:rPr>
              <a:t>=0.070</a:t>
            </a:r>
          </a:p>
        </p:txBody>
      </p:sp>
      <p:pic>
        <p:nvPicPr>
          <p:cNvPr id="105484" name="Picture 12" descr="sti_from_quench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38" t="9030" r="41025" b="6931"/>
          <a:stretch>
            <a:fillRect/>
          </a:stretch>
        </p:blipFill>
        <p:spPr bwMode="auto">
          <a:xfrm>
            <a:off x="5894388" y="2400300"/>
            <a:ext cx="18034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85" name="Text Box 13"/>
          <p:cNvSpPr txBox="1">
            <a:spLocks noChangeArrowheads="1"/>
          </p:cNvSpPr>
          <p:nvPr/>
        </p:nvSpPr>
        <p:spPr bwMode="auto">
          <a:xfrm>
            <a:off x="3021013" y="5772150"/>
            <a:ext cx="779462" cy="3444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 sz="1600" b="0">
                <a:solidFill>
                  <a:srgbClr val="FF0000"/>
                </a:solidFill>
                <a:latin typeface="Verdana" pitchFamily="34" charset="0"/>
              </a:rPr>
              <a:t>0.035</a:t>
            </a:r>
          </a:p>
        </p:txBody>
      </p:sp>
      <p:sp>
        <p:nvSpPr>
          <p:cNvPr id="105486" name="Text Box 14"/>
          <p:cNvSpPr txBox="1">
            <a:spLocks noChangeArrowheads="1"/>
          </p:cNvSpPr>
          <p:nvPr/>
        </p:nvSpPr>
        <p:spPr bwMode="auto">
          <a:xfrm>
            <a:off x="4751388" y="5772150"/>
            <a:ext cx="781050" cy="3444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 sz="1600" b="0">
                <a:solidFill>
                  <a:srgbClr val="FF0000"/>
                </a:solidFill>
                <a:latin typeface="Verdana" pitchFamily="34" charset="0"/>
              </a:rPr>
              <a:t>0.030</a:t>
            </a:r>
          </a:p>
        </p:txBody>
      </p:sp>
      <p:sp>
        <p:nvSpPr>
          <p:cNvPr id="105487" name="Text Box 15"/>
          <p:cNvSpPr txBox="1">
            <a:spLocks noChangeArrowheads="1"/>
          </p:cNvSpPr>
          <p:nvPr/>
        </p:nvSpPr>
        <p:spPr bwMode="auto">
          <a:xfrm>
            <a:off x="6561138" y="5772150"/>
            <a:ext cx="781050" cy="3444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 sz="1600" b="0">
                <a:solidFill>
                  <a:srgbClr val="FF0000"/>
                </a:solidFill>
                <a:latin typeface="Verdana" pitchFamily="34" charset="0"/>
              </a:rPr>
              <a:t>0.025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5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/>
      <p:bldP spid="105479" grpId="0" animBg="1"/>
      <p:bldP spid="105480" grpId="0" animBg="1"/>
      <p:bldP spid="105481" grpId="0" animBg="1"/>
      <p:bldP spid="105482" grpId="0" animBg="1"/>
      <p:bldP spid="105483" grpId="0" animBg="1"/>
      <p:bldP spid="105485" grpId="0" animBg="1"/>
      <p:bldP spid="105486" grpId="0" animBg="1"/>
      <p:bldP spid="10548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Disclaimer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copyright</a:t>
            </a:r>
            <a:r>
              <a:rPr lang="de-DE" dirty="0" smtClean="0"/>
              <a:t> </a:t>
            </a:r>
            <a:r>
              <a:rPr lang="de-DE" dirty="0" err="1" smtClean="0"/>
              <a:t>notice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smtClean="0"/>
              <a:t>Copyright 2010 Sven </a:t>
            </a:r>
            <a:r>
              <a:rPr lang="de-DE" b="1" dirty="0" err="1" smtClean="0"/>
              <a:t>Lidin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</a:t>
            </a:r>
            <a:r>
              <a:rPr lang="de-DE" b="1" dirty="0" err="1" smtClean="0"/>
              <a:t>this</a:t>
            </a:r>
            <a:r>
              <a:rPr lang="de-DE" b="1" dirty="0" smtClean="0"/>
              <a:t> </a:t>
            </a:r>
            <a:r>
              <a:rPr lang="de-DE" b="1" dirty="0" err="1" smtClean="0"/>
              <a:t>compilation</a:t>
            </a:r>
            <a:r>
              <a:rPr lang="de-DE" b="1" dirty="0" smtClean="0"/>
              <a:t>. </a:t>
            </a:r>
          </a:p>
          <a:p>
            <a:pPr marL="0" indent="0">
              <a:buNone/>
            </a:pPr>
            <a:r>
              <a:rPr lang="de-DE" b="1" dirty="0" smtClean="0"/>
              <a:t>	</a:t>
            </a:r>
            <a:r>
              <a:rPr lang="de-DE" b="1" dirty="0" err="1" smtClean="0"/>
              <a:t>This</a:t>
            </a:r>
            <a:r>
              <a:rPr lang="de-DE" b="1" dirty="0" smtClean="0"/>
              <a:t> </a:t>
            </a:r>
            <a:r>
              <a:rPr lang="de-DE" b="1" dirty="0" err="1" smtClean="0"/>
              <a:t>compilation</a:t>
            </a:r>
            <a:r>
              <a:rPr lang="de-DE" b="1" dirty="0" smtClean="0"/>
              <a:t> </a:t>
            </a:r>
            <a:r>
              <a:rPr lang="de-DE" b="1" dirty="0" err="1" smtClean="0"/>
              <a:t>is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collection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sheets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a </a:t>
            </a:r>
            <a:r>
              <a:rPr lang="de-DE" b="1" dirty="0" err="1" smtClean="0"/>
              <a:t>presentation</a:t>
            </a:r>
            <a:r>
              <a:rPr lang="de-DE" b="1" dirty="0" smtClean="0"/>
              <a:t> </a:t>
            </a:r>
            <a:r>
              <a:rPr lang="de-DE" b="1" dirty="0" err="1" smtClean="0"/>
              <a:t>at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“International School on </a:t>
            </a:r>
            <a:r>
              <a:rPr lang="de-DE" b="1" dirty="0" err="1" smtClean="0"/>
              <a:t>Aperiodic</a:t>
            </a:r>
            <a:r>
              <a:rPr lang="de-DE" b="1" dirty="0" smtClean="0"/>
              <a:t> Crystals,“ 26 September – 2 </a:t>
            </a:r>
            <a:r>
              <a:rPr lang="de-DE" b="1" dirty="0" err="1" smtClean="0"/>
              <a:t>October</a:t>
            </a:r>
            <a:r>
              <a:rPr lang="de-DE" b="1" dirty="0" smtClean="0"/>
              <a:t> 2010 in </a:t>
            </a:r>
            <a:r>
              <a:rPr lang="de-DE" b="1" dirty="0" err="1" smtClean="0"/>
              <a:t>Carqueiranne</a:t>
            </a:r>
            <a:r>
              <a:rPr lang="de-DE" b="1" dirty="0" smtClean="0"/>
              <a:t>, France. </a:t>
            </a:r>
            <a:r>
              <a:rPr lang="de-DE" b="1" dirty="0" err="1" smtClean="0"/>
              <a:t>Reproduction</a:t>
            </a:r>
            <a:r>
              <a:rPr lang="de-DE" b="1" dirty="0" smtClean="0"/>
              <a:t> </a:t>
            </a:r>
            <a:r>
              <a:rPr lang="de-DE" b="1" dirty="0" err="1" smtClean="0"/>
              <a:t>or</a:t>
            </a:r>
            <a:r>
              <a:rPr lang="de-DE" b="1" dirty="0" smtClean="0"/>
              <a:t> </a:t>
            </a:r>
            <a:r>
              <a:rPr lang="de-DE" b="1" dirty="0" err="1" smtClean="0"/>
              <a:t>redistribution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this</a:t>
            </a:r>
            <a:r>
              <a:rPr lang="de-DE" b="1" dirty="0" smtClean="0"/>
              <a:t> </a:t>
            </a:r>
            <a:r>
              <a:rPr lang="de-DE" b="1" dirty="0" err="1" smtClean="0"/>
              <a:t>compilation</a:t>
            </a:r>
            <a:r>
              <a:rPr lang="de-DE" b="1" dirty="0" smtClean="0"/>
              <a:t> </a:t>
            </a:r>
            <a:r>
              <a:rPr lang="de-DE" b="1" dirty="0" err="1" smtClean="0"/>
              <a:t>or</a:t>
            </a:r>
            <a:r>
              <a:rPr lang="de-DE" b="1" dirty="0" smtClean="0"/>
              <a:t> </a:t>
            </a:r>
            <a:r>
              <a:rPr lang="de-DE" b="1" dirty="0" err="1" smtClean="0"/>
              <a:t>parts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it</a:t>
            </a:r>
            <a:r>
              <a:rPr lang="de-DE" b="1" dirty="0" smtClean="0"/>
              <a:t> </a:t>
            </a:r>
            <a:r>
              <a:rPr lang="de-DE" b="1" dirty="0" err="1" smtClean="0"/>
              <a:t>are</a:t>
            </a:r>
            <a:r>
              <a:rPr lang="de-DE" b="1" dirty="0" smtClean="0"/>
              <a:t> not </a:t>
            </a:r>
            <a:r>
              <a:rPr lang="de-DE" b="1" dirty="0" err="1" smtClean="0"/>
              <a:t>allowed</a:t>
            </a:r>
            <a:r>
              <a:rPr lang="de-DE" b="1" dirty="0" smtClean="0"/>
              <a:t>. </a:t>
            </a:r>
          </a:p>
          <a:p>
            <a:pPr marL="0" indent="0">
              <a:buNone/>
            </a:pPr>
            <a:r>
              <a:rPr lang="de-DE" b="1" dirty="0" smtClean="0"/>
              <a:t>	</a:t>
            </a:r>
            <a:r>
              <a:rPr lang="de-DE" b="1" dirty="0" err="1" smtClean="0"/>
              <a:t>This</a:t>
            </a:r>
            <a:r>
              <a:rPr lang="de-DE" b="1" dirty="0" smtClean="0"/>
              <a:t> </a:t>
            </a:r>
            <a:r>
              <a:rPr lang="de-DE" b="1" dirty="0" err="1" smtClean="0"/>
              <a:t>compilation</a:t>
            </a:r>
            <a:r>
              <a:rPr lang="de-DE" b="1" dirty="0" smtClean="0"/>
              <a:t> </a:t>
            </a:r>
            <a:r>
              <a:rPr lang="de-DE" b="1" dirty="0" err="1" smtClean="0"/>
              <a:t>may</a:t>
            </a:r>
            <a:r>
              <a:rPr lang="de-DE" b="1" dirty="0" smtClean="0"/>
              <a:t> </a:t>
            </a:r>
            <a:r>
              <a:rPr lang="de-DE" b="1" dirty="0" err="1" smtClean="0"/>
              <a:t>contain</a:t>
            </a:r>
            <a:r>
              <a:rPr lang="de-DE" b="1" dirty="0" smtClean="0"/>
              <a:t> </a:t>
            </a:r>
            <a:r>
              <a:rPr lang="de-DE" b="1" dirty="0" err="1" smtClean="0"/>
              <a:t>copyrighted</a:t>
            </a:r>
            <a:r>
              <a:rPr lang="de-DE" b="1" dirty="0" smtClean="0"/>
              <a:t> material. The </a:t>
            </a:r>
            <a:r>
              <a:rPr lang="de-DE" b="1" dirty="0" err="1" smtClean="0"/>
              <a:t>compilation</a:t>
            </a:r>
            <a:r>
              <a:rPr lang="de-DE" b="1" dirty="0" smtClean="0"/>
              <a:t> </a:t>
            </a:r>
            <a:r>
              <a:rPr lang="de-DE" b="1" dirty="0" err="1" smtClean="0"/>
              <a:t>may</a:t>
            </a:r>
            <a:r>
              <a:rPr lang="de-DE" b="1" dirty="0" smtClean="0"/>
              <a:t> not </a:t>
            </a:r>
            <a:r>
              <a:rPr lang="de-DE" b="1" dirty="0" err="1" smtClean="0"/>
              <a:t>contain</a:t>
            </a:r>
            <a:r>
              <a:rPr lang="de-DE" b="1" dirty="0" smtClean="0"/>
              <a:t> </a:t>
            </a:r>
            <a:r>
              <a:rPr lang="de-DE" b="1" dirty="0" err="1" smtClean="0"/>
              <a:t>complete</a:t>
            </a:r>
            <a:r>
              <a:rPr lang="de-DE" b="1" dirty="0" smtClean="0"/>
              <a:t> </a:t>
            </a:r>
            <a:r>
              <a:rPr lang="de-DE" b="1" dirty="0" err="1" smtClean="0"/>
              <a:t>references</a:t>
            </a:r>
            <a:r>
              <a:rPr lang="de-DE" b="1" dirty="0" smtClean="0"/>
              <a:t> </a:t>
            </a:r>
            <a:r>
              <a:rPr lang="de-DE" b="1" dirty="0" err="1" smtClean="0"/>
              <a:t>to</a:t>
            </a:r>
            <a:r>
              <a:rPr lang="de-DE" b="1" dirty="0" smtClean="0"/>
              <a:t> </a:t>
            </a:r>
            <a:r>
              <a:rPr lang="de-DE" b="1" dirty="0" err="1" smtClean="0"/>
              <a:t>sources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materials</a:t>
            </a:r>
            <a:r>
              <a:rPr lang="de-DE" b="1" dirty="0" smtClean="0"/>
              <a:t> </a:t>
            </a:r>
            <a:r>
              <a:rPr lang="de-DE" b="1" dirty="0" err="1" smtClean="0"/>
              <a:t>used</a:t>
            </a:r>
            <a:r>
              <a:rPr lang="de-DE" b="1" dirty="0" smtClean="0"/>
              <a:t> in it. </a:t>
            </a:r>
            <a:r>
              <a:rPr lang="de-DE" b="1" dirty="0" err="1" smtClean="0"/>
              <a:t>It</a:t>
            </a:r>
            <a:r>
              <a:rPr lang="de-DE" b="1" dirty="0" smtClean="0"/>
              <a:t> </a:t>
            </a:r>
            <a:r>
              <a:rPr lang="de-DE" b="1" dirty="0" err="1" smtClean="0"/>
              <a:t>is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responsibility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reader</a:t>
            </a:r>
            <a:r>
              <a:rPr lang="de-DE" b="1" dirty="0" smtClean="0"/>
              <a:t> </a:t>
            </a:r>
            <a:r>
              <a:rPr lang="de-DE" b="1" dirty="0" err="1" smtClean="0"/>
              <a:t>to</a:t>
            </a:r>
            <a:r>
              <a:rPr lang="de-DE" b="1" dirty="0" smtClean="0"/>
              <a:t> </a:t>
            </a:r>
            <a:r>
              <a:rPr lang="de-DE" b="1" dirty="0" err="1" smtClean="0"/>
              <a:t>provide</a:t>
            </a:r>
            <a:r>
              <a:rPr lang="de-DE" b="1" dirty="0" smtClean="0"/>
              <a:t> proper </a:t>
            </a:r>
            <a:r>
              <a:rPr lang="de-DE" b="1" dirty="0" err="1" smtClean="0"/>
              <a:t>citations</a:t>
            </a:r>
            <a:r>
              <a:rPr lang="de-DE" b="1" dirty="0" smtClean="0"/>
              <a:t>, </a:t>
            </a:r>
            <a:r>
              <a:rPr lang="de-DE" b="1" dirty="0" err="1" smtClean="0"/>
              <a:t>if</a:t>
            </a:r>
            <a:r>
              <a:rPr lang="de-DE" b="1" dirty="0" smtClean="0"/>
              <a:t> he </a:t>
            </a:r>
            <a:r>
              <a:rPr lang="de-DE" b="1" dirty="0" err="1" smtClean="0"/>
              <a:t>or</a:t>
            </a:r>
            <a:r>
              <a:rPr lang="de-DE" b="1" dirty="0" smtClean="0"/>
              <a:t> </a:t>
            </a:r>
            <a:r>
              <a:rPr lang="de-DE" b="1" dirty="0" err="1" smtClean="0"/>
              <a:t>she</a:t>
            </a:r>
            <a:r>
              <a:rPr lang="de-DE" b="1" dirty="0" smtClean="0"/>
              <a:t> </a:t>
            </a:r>
            <a:r>
              <a:rPr lang="de-DE" b="1" dirty="0" err="1" smtClean="0"/>
              <a:t>refers</a:t>
            </a:r>
            <a:r>
              <a:rPr lang="de-DE" b="1" dirty="0" smtClean="0"/>
              <a:t> </a:t>
            </a:r>
            <a:r>
              <a:rPr lang="de-DE" b="1" dirty="0" err="1" smtClean="0"/>
              <a:t>to</a:t>
            </a:r>
            <a:r>
              <a:rPr lang="de-DE" b="1" dirty="0" smtClean="0"/>
              <a:t> material in </a:t>
            </a:r>
            <a:r>
              <a:rPr lang="de-DE" b="1" dirty="0" err="1" smtClean="0"/>
              <a:t>this</a:t>
            </a:r>
            <a:r>
              <a:rPr lang="de-DE" b="1" dirty="0" smtClean="0"/>
              <a:t> </a:t>
            </a:r>
            <a:r>
              <a:rPr lang="de-DE" b="1" dirty="0" err="1" smtClean="0"/>
              <a:t>compilation</a:t>
            </a:r>
            <a:r>
              <a:rPr lang="de-DE" b="1" dirty="0" smtClean="0"/>
              <a:t>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jc001_a_tm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35" r="16870"/>
          <a:stretch>
            <a:fillRect/>
          </a:stretch>
        </p:blipFill>
        <p:spPr bwMode="auto">
          <a:xfrm>
            <a:off x="3355975" y="2208213"/>
            <a:ext cx="1204913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>
                <a:ea typeface="ＭＳ Ｐゴシック" pitchFamily="34" charset="-128"/>
              </a:rPr>
              <a:t>It’s all the same</a:t>
            </a:r>
          </a:p>
        </p:txBody>
      </p:sp>
      <p:pic>
        <p:nvPicPr>
          <p:cNvPr id="106500" name="Picture 4" descr="sb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5313" y="2236788"/>
            <a:ext cx="1778000" cy="3467100"/>
          </a:xfrm>
          <a:prstGeom prst="rect">
            <a:avLst/>
          </a:prstGeom>
          <a:noFill/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744538" y="5713413"/>
            <a:ext cx="8080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 b="0">
                <a:solidFill>
                  <a:srgbClr val="002F5F"/>
                </a:solidFill>
                <a:latin typeface="Verdana" pitchFamily="34" charset="0"/>
              </a:rPr>
              <a:t>   0                           34                   53                  57   %Sn</a:t>
            </a:r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3355975" y="3055938"/>
            <a:ext cx="1204913" cy="1004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06503" name="Rectangle 7"/>
          <p:cNvSpPr>
            <a:spLocks noChangeArrowheads="1"/>
          </p:cNvSpPr>
          <p:nvPr/>
        </p:nvSpPr>
        <p:spPr bwMode="auto">
          <a:xfrm>
            <a:off x="3355975" y="4635500"/>
            <a:ext cx="1204913" cy="1004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pic>
        <p:nvPicPr>
          <p:cNvPr id="106504" name="Picture 8" descr="a43_tmp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201" b="17564"/>
          <a:stretch>
            <a:fillRect/>
          </a:stretch>
        </p:blipFill>
        <p:spPr bwMode="auto">
          <a:xfrm>
            <a:off x="4987925" y="2260600"/>
            <a:ext cx="1531938" cy="3449638"/>
          </a:xfrm>
          <a:prstGeom prst="rect">
            <a:avLst/>
          </a:prstGeom>
          <a:noFill/>
        </p:spPr>
      </p:pic>
      <p:sp>
        <p:nvSpPr>
          <p:cNvPr id="106505" name="Rectangle 9"/>
          <p:cNvSpPr>
            <a:spLocks noChangeArrowheads="1"/>
          </p:cNvSpPr>
          <p:nvPr/>
        </p:nvSpPr>
        <p:spPr bwMode="auto">
          <a:xfrm>
            <a:off x="5165725" y="2436813"/>
            <a:ext cx="1204913" cy="1006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06506" name="Rectangle 10"/>
          <p:cNvSpPr>
            <a:spLocks noChangeArrowheads="1"/>
          </p:cNvSpPr>
          <p:nvPr/>
        </p:nvSpPr>
        <p:spPr bwMode="auto">
          <a:xfrm>
            <a:off x="5165725" y="3759200"/>
            <a:ext cx="1204913" cy="1006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06507" name="Rectangle 11"/>
          <p:cNvSpPr>
            <a:spLocks noChangeArrowheads="1"/>
          </p:cNvSpPr>
          <p:nvPr/>
        </p:nvSpPr>
        <p:spPr bwMode="auto">
          <a:xfrm>
            <a:off x="5165725" y="4765675"/>
            <a:ext cx="1204913" cy="1004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pic>
        <p:nvPicPr>
          <p:cNvPr id="106508" name="Picture 12" descr="sti_from_quench_tmp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805" b="18201"/>
          <a:stretch>
            <a:fillRect/>
          </a:stretch>
        </p:blipFill>
        <p:spPr bwMode="auto">
          <a:xfrm>
            <a:off x="6723063" y="2306638"/>
            <a:ext cx="1533525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9" name="Rectangle 13"/>
          <p:cNvSpPr>
            <a:spLocks noChangeArrowheads="1"/>
          </p:cNvSpPr>
          <p:nvPr/>
        </p:nvSpPr>
        <p:spPr bwMode="auto">
          <a:xfrm>
            <a:off x="6899275" y="3040063"/>
            <a:ext cx="1204913" cy="1004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06510" name="Rectangle 14"/>
          <p:cNvSpPr>
            <a:spLocks noChangeArrowheads="1"/>
          </p:cNvSpPr>
          <p:nvPr/>
        </p:nvSpPr>
        <p:spPr bwMode="auto">
          <a:xfrm>
            <a:off x="6899275" y="4044950"/>
            <a:ext cx="1204913" cy="1004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06511" name="Rectangle 15"/>
          <p:cNvSpPr>
            <a:spLocks noChangeArrowheads="1"/>
          </p:cNvSpPr>
          <p:nvPr/>
        </p:nvSpPr>
        <p:spPr bwMode="auto">
          <a:xfrm>
            <a:off x="6899275" y="5049838"/>
            <a:ext cx="1204913" cy="1006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06512" name="Rectangle 16"/>
          <p:cNvSpPr>
            <a:spLocks noChangeArrowheads="1"/>
          </p:cNvSpPr>
          <p:nvPr/>
        </p:nvSpPr>
        <p:spPr bwMode="auto">
          <a:xfrm>
            <a:off x="6899275" y="2033588"/>
            <a:ext cx="1204913" cy="1006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06513" name="Text Box 17"/>
          <p:cNvSpPr txBox="1">
            <a:spLocks noChangeArrowheads="1"/>
          </p:cNvSpPr>
          <p:nvPr/>
        </p:nvSpPr>
        <p:spPr bwMode="auto">
          <a:xfrm>
            <a:off x="2373313" y="1746250"/>
            <a:ext cx="485775" cy="38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 vert="eaVert" lIns="90516" tIns="45258" rIns="90516" bIns="45258"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 sz="2000" b="0">
                <a:solidFill>
                  <a:srgbClr val="002F5F"/>
                </a:solidFill>
                <a:latin typeface="Verdana" pitchFamily="34" charset="0"/>
              </a:rPr>
              <a:t>Miscibility gap 13-34%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2" grpId="0" animBg="1"/>
      <p:bldP spid="106503" grpId="0" animBg="1"/>
      <p:bldP spid="106505" grpId="0" animBg="1"/>
      <p:bldP spid="106506" grpId="0" animBg="1"/>
      <p:bldP spid="106507" grpId="0" animBg="1"/>
      <p:bldP spid="106509" grpId="0" animBg="1"/>
      <p:bldP spid="106510" grpId="0" animBg="1"/>
      <p:bldP spid="106511" grpId="0" animBg="1"/>
      <p:bldP spid="1065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777875" y="1673225"/>
            <a:ext cx="6742113" cy="793750"/>
          </a:xfrm>
        </p:spPr>
        <p:txBody>
          <a:bodyPr/>
          <a:lstStyle/>
          <a:p>
            <a:r>
              <a:rPr lang="sv-SE" smtClean="0">
                <a:ea typeface="ＭＳ Ｐゴシック" pitchFamily="34" charset="-128"/>
              </a:rPr>
              <a:t>Solid solution</a:t>
            </a:r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270125"/>
            <a:ext cx="566420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5422900" y="2789238"/>
            <a:ext cx="198437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 sz="2000" b="0">
                <a:solidFill>
                  <a:srgbClr val="002F5F"/>
                </a:solidFill>
                <a:latin typeface="Verdana" pitchFamily="34" charset="0"/>
              </a:rPr>
              <a:t>13% Sn</a:t>
            </a:r>
          </a:p>
        </p:txBody>
      </p:sp>
      <p:sp>
        <p:nvSpPr>
          <p:cNvPr id="107525" name="Line 5"/>
          <p:cNvSpPr>
            <a:spLocks noChangeShapeType="1"/>
          </p:cNvSpPr>
          <p:nvPr/>
        </p:nvSpPr>
        <p:spPr bwMode="auto">
          <a:xfrm flipH="1">
            <a:off x="2798763" y="3205163"/>
            <a:ext cx="2693987" cy="27289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sb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62" t="13301" r="9927" b="10832"/>
          <a:stretch>
            <a:fillRect/>
          </a:stretch>
        </p:blipFill>
        <p:spPr bwMode="auto">
          <a:xfrm>
            <a:off x="247650" y="3133725"/>
            <a:ext cx="8080375" cy="3016250"/>
          </a:xfrm>
          <a:prstGeom prst="rect">
            <a:avLst/>
          </a:prstGeom>
          <a:noFill/>
        </p:spPr>
      </p:pic>
      <p:pic>
        <p:nvPicPr>
          <p:cNvPr id="108547" name="Picture 3" descr="sb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99" t="13080" r="57054" b="12560"/>
          <a:stretch>
            <a:fillRect/>
          </a:stretch>
        </p:blipFill>
        <p:spPr bwMode="auto">
          <a:xfrm>
            <a:off x="4818063" y="3133725"/>
            <a:ext cx="3646487" cy="2943225"/>
          </a:xfrm>
          <a:prstGeom prst="rect">
            <a:avLst/>
          </a:prstGeom>
          <a:noFill/>
        </p:spPr>
      </p:pic>
      <p:pic>
        <p:nvPicPr>
          <p:cNvPr id="108548" name="Picture 4" descr="sb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99" t="13080" r="48064" b="12560"/>
          <a:stretch>
            <a:fillRect/>
          </a:stretch>
        </p:blipFill>
        <p:spPr bwMode="auto">
          <a:xfrm>
            <a:off x="304800" y="3133725"/>
            <a:ext cx="4478338" cy="2943225"/>
          </a:xfrm>
          <a:prstGeom prst="rect">
            <a:avLst/>
          </a:prstGeom>
          <a:noFill/>
        </p:spPr>
      </p:pic>
      <p:sp>
        <p:nvSpPr>
          <p:cNvPr id="10854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>
                <a:ea typeface="ＭＳ Ｐゴシック" pitchFamily="34" charset="-128"/>
              </a:rPr>
              <a:t>Solid solution</a:t>
            </a:r>
          </a:p>
        </p:txBody>
      </p:sp>
      <p:pic>
        <p:nvPicPr>
          <p:cNvPr id="108550" name="Picture 6" descr="re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648" r="42746" b="30203"/>
          <a:stretch>
            <a:fillRect/>
          </a:stretch>
        </p:blipFill>
        <p:spPr bwMode="auto">
          <a:xfrm>
            <a:off x="4452938" y="3084513"/>
            <a:ext cx="614362" cy="2778125"/>
          </a:xfrm>
          <a:prstGeom prst="rect">
            <a:avLst/>
          </a:prstGeom>
          <a:noFill/>
        </p:spPr>
      </p:pic>
      <p:sp>
        <p:nvSpPr>
          <p:cNvPr id="108551" name="Line 7"/>
          <p:cNvSpPr>
            <a:spLocks noChangeShapeType="1"/>
          </p:cNvSpPr>
          <p:nvPr/>
        </p:nvSpPr>
        <p:spPr bwMode="auto">
          <a:xfrm>
            <a:off x="5291138" y="2989263"/>
            <a:ext cx="0" cy="30162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08552" name="Line 8"/>
          <p:cNvSpPr>
            <a:spLocks noChangeShapeType="1"/>
          </p:cNvSpPr>
          <p:nvPr/>
        </p:nvSpPr>
        <p:spPr bwMode="auto">
          <a:xfrm>
            <a:off x="5603875" y="2989263"/>
            <a:ext cx="0" cy="30162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08553" name="Line 9"/>
          <p:cNvSpPr>
            <a:spLocks noChangeShapeType="1"/>
          </p:cNvSpPr>
          <p:nvPr/>
        </p:nvSpPr>
        <p:spPr bwMode="auto">
          <a:xfrm>
            <a:off x="5280025" y="3060700"/>
            <a:ext cx="355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08554" name="Line 10"/>
          <p:cNvSpPr>
            <a:spLocks noChangeShapeType="1"/>
          </p:cNvSpPr>
          <p:nvPr/>
        </p:nvSpPr>
        <p:spPr bwMode="auto">
          <a:xfrm flipV="1">
            <a:off x="4848225" y="3371850"/>
            <a:ext cx="400050" cy="3810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08555" name="Line 11"/>
          <p:cNvSpPr>
            <a:spLocks noChangeShapeType="1"/>
          </p:cNvSpPr>
          <p:nvPr/>
        </p:nvSpPr>
        <p:spPr bwMode="auto">
          <a:xfrm>
            <a:off x="4845050" y="3854450"/>
            <a:ext cx="419100" cy="238125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08556" name="Line 12"/>
          <p:cNvSpPr>
            <a:spLocks noChangeShapeType="1"/>
          </p:cNvSpPr>
          <p:nvPr/>
        </p:nvSpPr>
        <p:spPr bwMode="auto">
          <a:xfrm>
            <a:off x="4251325" y="3565525"/>
            <a:ext cx="447675" cy="20955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08557" name="Line 13"/>
          <p:cNvSpPr>
            <a:spLocks noChangeShapeType="1"/>
          </p:cNvSpPr>
          <p:nvPr/>
        </p:nvSpPr>
        <p:spPr bwMode="auto">
          <a:xfrm flipV="1">
            <a:off x="4302125" y="3854450"/>
            <a:ext cx="447675" cy="466725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85185E-6 L 0.03576 0.0053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" y="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7.40741E-7 L -0.04028 0.0002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8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8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8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8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1" grpId="0" animBg="1"/>
      <p:bldP spid="108552" grpId="0" animBg="1"/>
      <p:bldP spid="108553" grpId="0" animBg="1"/>
      <p:bldP spid="108554" grpId="0" animBg="1"/>
      <p:bldP spid="108555" grpId="0" animBg="1"/>
      <p:bldP spid="108556" grpId="0" animBg="1"/>
      <p:bldP spid="10855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jc001_a_tm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717" b="16858"/>
          <a:stretch>
            <a:fillRect/>
          </a:stretch>
        </p:blipFill>
        <p:spPr bwMode="auto">
          <a:xfrm>
            <a:off x="176213" y="2976563"/>
            <a:ext cx="8577262" cy="304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5" name="Rectangle 3"/>
          <p:cNvSpPr>
            <a:spLocks noGrp="1" noChangeArrowheads="1"/>
          </p:cNvSpPr>
          <p:nvPr>
            <p:ph type="title"/>
          </p:nvPr>
        </p:nvSpPr>
        <p:spPr>
          <a:xfrm>
            <a:off x="744538" y="1911350"/>
            <a:ext cx="6740525" cy="793750"/>
          </a:xfrm>
        </p:spPr>
        <p:txBody>
          <a:bodyPr/>
          <a:lstStyle/>
          <a:p>
            <a:r>
              <a:rPr lang="sv-SE" smtClean="0">
                <a:ea typeface="ＭＳ Ｐゴシック" pitchFamily="34" charset="-128"/>
              </a:rPr>
              <a:t>Solid solution</a:t>
            </a:r>
          </a:p>
        </p:txBody>
      </p:sp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319088" y="2559050"/>
            <a:ext cx="2479675" cy="3806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0597" name="Rectangle 5"/>
          <p:cNvSpPr>
            <a:spLocks noChangeArrowheads="1"/>
          </p:cNvSpPr>
          <p:nvPr/>
        </p:nvSpPr>
        <p:spPr bwMode="auto">
          <a:xfrm>
            <a:off x="2798763" y="2559050"/>
            <a:ext cx="1517650" cy="3806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0598" name="Text Box 6"/>
          <p:cNvSpPr txBox="1">
            <a:spLocks noChangeArrowheads="1"/>
          </p:cNvSpPr>
          <p:nvPr/>
        </p:nvSpPr>
        <p:spPr bwMode="auto">
          <a:xfrm>
            <a:off x="1119188" y="2593975"/>
            <a:ext cx="1841500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 sz="2000" b="0">
                <a:solidFill>
                  <a:srgbClr val="002F5F"/>
                </a:solidFill>
                <a:latin typeface="Verdana" pitchFamily="34" charset="0"/>
              </a:rPr>
              <a:t>Sb</a:t>
            </a:r>
            <a:r>
              <a:rPr lang="sv-SE" sz="2000" b="0" baseline="-25000">
                <a:solidFill>
                  <a:srgbClr val="002F5F"/>
                </a:solidFill>
                <a:latin typeface="Verdana" pitchFamily="34" charset="0"/>
              </a:rPr>
              <a:t>3</a:t>
            </a:r>
            <a:r>
              <a:rPr lang="sv-SE" sz="2000" b="0">
                <a:solidFill>
                  <a:srgbClr val="002F5F"/>
                </a:solidFill>
                <a:latin typeface="Verdana" pitchFamily="34" charset="0"/>
              </a:rPr>
              <a:t>Sn</a:t>
            </a:r>
            <a:r>
              <a:rPr lang="sv-SE" sz="2000" b="0" baseline="-25000">
                <a:solidFill>
                  <a:srgbClr val="002F5F"/>
                </a:solidFill>
                <a:latin typeface="Verdana" pitchFamily="34" charset="0"/>
              </a:rPr>
              <a:t>4</a:t>
            </a:r>
          </a:p>
        </p:txBody>
      </p:sp>
      <p:sp>
        <p:nvSpPr>
          <p:cNvPr id="110599" name="Text Box 7"/>
          <p:cNvSpPr txBox="1">
            <a:spLocks noChangeArrowheads="1"/>
          </p:cNvSpPr>
          <p:nvPr/>
        </p:nvSpPr>
        <p:spPr bwMode="auto">
          <a:xfrm>
            <a:off x="3267075" y="2593975"/>
            <a:ext cx="566738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 sz="2000" b="0">
                <a:solidFill>
                  <a:srgbClr val="002F5F"/>
                </a:solidFill>
                <a:latin typeface="Verdana" pitchFamily="34" charset="0"/>
              </a:rPr>
              <a:t>Sb</a:t>
            </a:r>
            <a:endParaRPr lang="sv-SE" sz="2000" b="0" baseline="-25000">
              <a:solidFill>
                <a:srgbClr val="002F5F"/>
              </a:solidFill>
              <a:latin typeface="Verdana" pitchFamily="34" charset="0"/>
            </a:endParaRPr>
          </a:p>
        </p:txBody>
      </p:sp>
      <p:sp>
        <p:nvSpPr>
          <p:cNvPr id="110600" name="Text Box 8"/>
          <p:cNvSpPr txBox="1">
            <a:spLocks noChangeArrowheads="1"/>
          </p:cNvSpPr>
          <p:nvPr/>
        </p:nvSpPr>
        <p:spPr bwMode="auto">
          <a:xfrm>
            <a:off x="1736725" y="4138613"/>
            <a:ext cx="5103813" cy="898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0516" tIns="45258" rIns="90516" bIns="45258" anchor="ctr">
            <a:spAutoFit/>
          </a:bodyPr>
          <a:lstStyle/>
          <a:p>
            <a:pPr algn="ctr" defTabSz="904875">
              <a:spcBef>
                <a:spcPct val="50000"/>
              </a:spcBef>
            </a:pPr>
            <a:endParaRPr lang="sv-SE" sz="800">
              <a:solidFill>
                <a:srgbClr val="002F5F"/>
              </a:solidFill>
              <a:latin typeface="Verdana" pitchFamily="34" charset="0"/>
            </a:endParaRPr>
          </a:p>
          <a:p>
            <a:pPr algn="ctr" defTabSz="904875">
              <a:spcBef>
                <a:spcPct val="50000"/>
              </a:spcBef>
            </a:pPr>
            <a:r>
              <a:rPr lang="sv-SE" sz="2000" b="0">
                <a:solidFill>
                  <a:srgbClr val="002F5F"/>
                </a:solidFill>
                <a:latin typeface="Verdana" pitchFamily="34" charset="0"/>
              </a:rPr>
              <a:t>13% Sn =Sb</a:t>
            </a:r>
            <a:r>
              <a:rPr lang="sv-SE" sz="2000" b="0" baseline="-25000">
                <a:solidFill>
                  <a:srgbClr val="002F5F"/>
                </a:solidFill>
                <a:latin typeface="Verdana" pitchFamily="34" charset="0"/>
              </a:rPr>
              <a:t>3</a:t>
            </a:r>
            <a:r>
              <a:rPr lang="sv-SE" sz="2000" b="0">
                <a:solidFill>
                  <a:srgbClr val="002F5F"/>
                </a:solidFill>
                <a:latin typeface="Verdana" pitchFamily="34" charset="0"/>
              </a:rPr>
              <a:t>Sn</a:t>
            </a:r>
            <a:r>
              <a:rPr lang="sv-SE" sz="2000" b="0" baseline="-25000">
                <a:solidFill>
                  <a:srgbClr val="002F5F"/>
                </a:solidFill>
                <a:latin typeface="Verdana" pitchFamily="34" charset="0"/>
              </a:rPr>
              <a:t>4</a:t>
            </a:r>
            <a:r>
              <a:rPr lang="sv-SE" sz="2000" b="0">
                <a:solidFill>
                  <a:srgbClr val="002F5F"/>
                </a:solidFill>
                <a:latin typeface="Verdana" pitchFamily="34" charset="0"/>
              </a:rPr>
              <a:t> + 21Sb</a:t>
            </a:r>
          </a:p>
          <a:p>
            <a:pPr defTabSz="904875">
              <a:spcBef>
                <a:spcPct val="50000"/>
              </a:spcBef>
            </a:pPr>
            <a:endParaRPr lang="sv-SE" sz="1000">
              <a:solidFill>
                <a:srgbClr val="002F5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98425" y="685800"/>
            <a:ext cx="8788400" cy="1466850"/>
          </a:xfrm>
        </p:spPr>
        <p:txBody>
          <a:bodyPr/>
          <a:lstStyle/>
          <a:p>
            <a:r>
              <a:rPr lang="sv-SE" smtClean="0">
                <a:ea typeface="ＭＳ Ｐゴシック" pitchFamily="34" charset="-128"/>
              </a:rPr>
              <a:t>2) What is all the garbage in Sn-rich Stistaite?</a:t>
            </a:r>
            <a:br>
              <a:rPr lang="sv-SE" smtClean="0">
                <a:ea typeface="ＭＳ Ｐゴシック" pitchFamily="34" charset="-128"/>
              </a:rPr>
            </a:br>
            <a:r>
              <a:rPr lang="sv-SE" smtClean="0">
                <a:ea typeface="ＭＳ Ｐゴシック" pitchFamily="34" charset="-128"/>
              </a:rPr>
              <a:t>			    Twin’n’Sn!</a:t>
            </a:r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2"/>
          <a:srcRect l="6059" t="11887" r="14481" b="42886"/>
          <a:stretch>
            <a:fillRect/>
          </a:stretch>
        </p:blipFill>
        <p:spPr bwMode="auto">
          <a:xfrm>
            <a:off x="311150" y="1897063"/>
            <a:ext cx="7216775" cy="416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0" name="Oval 4"/>
          <p:cNvSpPr>
            <a:spLocks noChangeArrowheads="1"/>
          </p:cNvSpPr>
          <p:nvPr/>
        </p:nvSpPr>
        <p:spPr bwMode="auto">
          <a:xfrm>
            <a:off x="4603750" y="4005263"/>
            <a:ext cx="139700" cy="1428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1621" name="Oval 5"/>
          <p:cNvSpPr>
            <a:spLocks noChangeArrowheads="1"/>
          </p:cNvSpPr>
          <p:nvPr/>
        </p:nvSpPr>
        <p:spPr bwMode="auto">
          <a:xfrm>
            <a:off x="5359400" y="4556125"/>
            <a:ext cx="141288" cy="1428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1622" name="Oval 6"/>
          <p:cNvSpPr>
            <a:spLocks noChangeArrowheads="1"/>
          </p:cNvSpPr>
          <p:nvPr/>
        </p:nvSpPr>
        <p:spPr bwMode="auto">
          <a:xfrm>
            <a:off x="6108700" y="5114925"/>
            <a:ext cx="139700" cy="1428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1623" name="Oval 7"/>
          <p:cNvSpPr>
            <a:spLocks noChangeArrowheads="1"/>
          </p:cNvSpPr>
          <p:nvPr/>
        </p:nvSpPr>
        <p:spPr bwMode="auto">
          <a:xfrm>
            <a:off x="6870700" y="5665788"/>
            <a:ext cx="141288" cy="1428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1624" name="Oval 8"/>
          <p:cNvSpPr>
            <a:spLocks noChangeArrowheads="1"/>
          </p:cNvSpPr>
          <p:nvPr/>
        </p:nvSpPr>
        <p:spPr bwMode="auto">
          <a:xfrm>
            <a:off x="3832225" y="3438525"/>
            <a:ext cx="139700" cy="1428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1625" name="Oval 9"/>
          <p:cNvSpPr>
            <a:spLocks noChangeArrowheads="1"/>
          </p:cNvSpPr>
          <p:nvPr/>
        </p:nvSpPr>
        <p:spPr bwMode="auto">
          <a:xfrm>
            <a:off x="3060700" y="2895600"/>
            <a:ext cx="141288" cy="1428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1626" name="Oval 10"/>
          <p:cNvSpPr>
            <a:spLocks noChangeArrowheads="1"/>
          </p:cNvSpPr>
          <p:nvPr/>
        </p:nvSpPr>
        <p:spPr bwMode="auto">
          <a:xfrm>
            <a:off x="1595438" y="4970463"/>
            <a:ext cx="141287" cy="1428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1627" name="Oval 11"/>
          <p:cNvSpPr>
            <a:spLocks noChangeArrowheads="1"/>
          </p:cNvSpPr>
          <p:nvPr/>
        </p:nvSpPr>
        <p:spPr bwMode="auto">
          <a:xfrm>
            <a:off x="2351088" y="5537200"/>
            <a:ext cx="141287" cy="1428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1628" name="Oval 12"/>
          <p:cNvSpPr>
            <a:spLocks noChangeArrowheads="1"/>
          </p:cNvSpPr>
          <p:nvPr/>
        </p:nvSpPr>
        <p:spPr bwMode="auto">
          <a:xfrm>
            <a:off x="2295525" y="2352675"/>
            <a:ext cx="141288" cy="1412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1629" name="Oval 13"/>
          <p:cNvSpPr>
            <a:spLocks noChangeArrowheads="1"/>
          </p:cNvSpPr>
          <p:nvPr/>
        </p:nvSpPr>
        <p:spPr bwMode="auto">
          <a:xfrm>
            <a:off x="3201988" y="3773488"/>
            <a:ext cx="141287" cy="142875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1630" name="Oval 14"/>
          <p:cNvSpPr>
            <a:spLocks noChangeArrowheads="1"/>
          </p:cNvSpPr>
          <p:nvPr/>
        </p:nvSpPr>
        <p:spPr bwMode="auto">
          <a:xfrm>
            <a:off x="2452688" y="4860925"/>
            <a:ext cx="141287" cy="141288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1631" name="Oval 15"/>
          <p:cNvSpPr>
            <a:spLocks noChangeArrowheads="1"/>
          </p:cNvSpPr>
          <p:nvPr/>
        </p:nvSpPr>
        <p:spPr bwMode="auto">
          <a:xfrm>
            <a:off x="1681163" y="5953125"/>
            <a:ext cx="141287" cy="142875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1632" name="Oval 16"/>
          <p:cNvSpPr>
            <a:spLocks noChangeArrowheads="1"/>
          </p:cNvSpPr>
          <p:nvPr/>
        </p:nvSpPr>
        <p:spPr bwMode="auto">
          <a:xfrm>
            <a:off x="3981450" y="2673350"/>
            <a:ext cx="141288" cy="142875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1633" name="Oval 17"/>
          <p:cNvSpPr>
            <a:spLocks noChangeArrowheads="1"/>
          </p:cNvSpPr>
          <p:nvPr/>
        </p:nvSpPr>
        <p:spPr bwMode="auto">
          <a:xfrm>
            <a:off x="6013450" y="5784850"/>
            <a:ext cx="139700" cy="142875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1634" name="Oval 18"/>
          <p:cNvSpPr>
            <a:spLocks noChangeArrowheads="1"/>
          </p:cNvSpPr>
          <p:nvPr/>
        </p:nvSpPr>
        <p:spPr bwMode="auto">
          <a:xfrm>
            <a:off x="6792913" y="4684713"/>
            <a:ext cx="141287" cy="142875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1635" name="Rectangle 19"/>
          <p:cNvSpPr>
            <a:spLocks noChangeArrowheads="1"/>
          </p:cNvSpPr>
          <p:nvPr/>
        </p:nvSpPr>
        <p:spPr bwMode="auto">
          <a:xfrm rot="2100000">
            <a:off x="3740150" y="3167063"/>
            <a:ext cx="3997325" cy="214312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1636" name="Rectangle 20"/>
          <p:cNvSpPr>
            <a:spLocks noChangeArrowheads="1"/>
          </p:cNvSpPr>
          <p:nvPr/>
        </p:nvSpPr>
        <p:spPr bwMode="auto">
          <a:xfrm rot="18378062">
            <a:off x="-442912" y="3924300"/>
            <a:ext cx="4838700" cy="21272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1637" name="Oval 21"/>
          <p:cNvSpPr>
            <a:spLocks noChangeArrowheads="1"/>
          </p:cNvSpPr>
          <p:nvPr/>
        </p:nvSpPr>
        <p:spPr bwMode="auto">
          <a:xfrm>
            <a:off x="4967288" y="2681288"/>
            <a:ext cx="141287" cy="142875"/>
          </a:xfrm>
          <a:prstGeom prst="ellips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1638" name="Oval 22"/>
          <p:cNvSpPr>
            <a:spLocks noChangeArrowheads="1"/>
          </p:cNvSpPr>
          <p:nvPr/>
        </p:nvSpPr>
        <p:spPr bwMode="auto">
          <a:xfrm>
            <a:off x="4965700" y="2681288"/>
            <a:ext cx="141288" cy="142875"/>
          </a:xfrm>
          <a:prstGeom prst="ellips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1639" name="Oval 23"/>
          <p:cNvSpPr>
            <a:spLocks noChangeArrowheads="1"/>
          </p:cNvSpPr>
          <p:nvPr/>
        </p:nvSpPr>
        <p:spPr bwMode="auto">
          <a:xfrm>
            <a:off x="4965700" y="2681288"/>
            <a:ext cx="141288" cy="142875"/>
          </a:xfrm>
          <a:prstGeom prst="ellips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1640" name="Oval 24"/>
          <p:cNvSpPr>
            <a:spLocks noChangeArrowheads="1"/>
          </p:cNvSpPr>
          <p:nvPr/>
        </p:nvSpPr>
        <p:spPr bwMode="auto">
          <a:xfrm>
            <a:off x="5707063" y="3222625"/>
            <a:ext cx="139700" cy="142875"/>
          </a:xfrm>
          <a:prstGeom prst="ellips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1641" name="Oval 25"/>
          <p:cNvSpPr>
            <a:spLocks noChangeArrowheads="1"/>
          </p:cNvSpPr>
          <p:nvPr/>
        </p:nvSpPr>
        <p:spPr bwMode="auto">
          <a:xfrm>
            <a:off x="4233863" y="3733800"/>
            <a:ext cx="139700" cy="142875"/>
          </a:xfrm>
          <a:prstGeom prst="ellips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1642" name="Oval 26"/>
          <p:cNvSpPr>
            <a:spLocks noChangeArrowheads="1"/>
          </p:cNvSpPr>
          <p:nvPr/>
        </p:nvSpPr>
        <p:spPr bwMode="auto">
          <a:xfrm>
            <a:off x="4989513" y="4268788"/>
            <a:ext cx="141287" cy="141287"/>
          </a:xfrm>
          <a:prstGeom prst="ellips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1643" name="Oval 27"/>
          <p:cNvSpPr>
            <a:spLocks noChangeArrowheads="1"/>
          </p:cNvSpPr>
          <p:nvPr/>
        </p:nvSpPr>
        <p:spPr bwMode="auto">
          <a:xfrm>
            <a:off x="4846638" y="3533775"/>
            <a:ext cx="141287" cy="141288"/>
          </a:xfrm>
          <a:prstGeom prst="ellips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1644" name="Oval 28"/>
          <p:cNvSpPr>
            <a:spLocks noChangeArrowheads="1"/>
          </p:cNvSpPr>
          <p:nvPr/>
        </p:nvSpPr>
        <p:spPr bwMode="auto">
          <a:xfrm>
            <a:off x="5059363" y="3462338"/>
            <a:ext cx="141287" cy="142875"/>
          </a:xfrm>
          <a:prstGeom prst="ellips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1645" name="Oval 29"/>
          <p:cNvSpPr>
            <a:spLocks noChangeArrowheads="1"/>
          </p:cNvSpPr>
          <p:nvPr/>
        </p:nvSpPr>
        <p:spPr bwMode="auto">
          <a:xfrm>
            <a:off x="4233863" y="4556125"/>
            <a:ext cx="139700" cy="14287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1646" name="Oval 30"/>
          <p:cNvSpPr>
            <a:spLocks noChangeArrowheads="1"/>
          </p:cNvSpPr>
          <p:nvPr/>
        </p:nvSpPr>
        <p:spPr bwMode="auto">
          <a:xfrm>
            <a:off x="4973638" y="5067300"/>
            <a:ext cx="141287" cy="14287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1647" name="Oval 31"/>
          <p:cNvSpPr>
            <a:spLocks noChangeArrowheads="1"/>
          </p:cNvSpPr>
          <p:nvPr/>
        </p:nvSpPr>
        <p:spPr bwMode="auto">
          <a:xfrm>
            <a:off x="4603750" y="4803775"/>
            <a:ext cx="139700" cy="141288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1648" name="Oval 32"/>
          <p:cNvSpPr>
            <a:spLocks noChangeArrowheads="1"/>
          </p:cNvSpPr>
          <p:nvPr/>
        </p:nvSpPr>
        <p:spPr bwMode="auto">
          <a:xfrm>
            <a:off x="3995738" y="3973513"/>
            <a:ext cx="141287" cy="142875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1649" name="Oval 33"/>
          <p:cNvSpPr>
            <a:spLocks noChangeArrowheads="1"/>
          </p:cNvSpPr>
          <p:nvPr/>
        </p:nvSpPr>
        <p:spPr bwMode="auto">
          <a:xfrm>
            <a:off x="3500438" y="3551238"/>
            <a:ext cx="141287" cy="141287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1650" name="Oval 34"/>
          <p:cNvSpPr>
            <a:spLocks noChangeArrowheads="1"/>
          </p:cNvSpPr>
          <p:nvPr/>
        </p:nvSpPr>
        <p:spPr bwMode="auto">
          <a:xfrm>
            <a:off x="4037013" y="3190875"/>
            <a:ext cx="139700" cy="142875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1651" name="Oval 35"/>
          <p:cNvSpPr>
            <a:spLocks noChangeArrowheads="1"/>
          </p:cNvSpPr>
          <p:nvPr/>
        </p:nvSpPr>
        <p:spPr bwMode="auto">
          <a:xfrm>
            <a:off x="4965700" y="3622675"/>
            <a:ext cx="141288" cy="141288"/>
          </a:xfrm>
          <a:prstGeom prst="ellips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1652" name="Text Box 36"/>
          <p:cNvSpPr txBox="1">
            <a:spLocks noChangeArrowheads="1"/>
          </p:cNvSpPr>
          <p:nvPr/>
        </p:nvSpPr>
        <p:spPr bwMode="auto">
          <a:xfrm>
            <a:off x="7658100" y="2019300"/>
            <a:ext cx="1228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>
                <a:solidFill>
                  <a:srgbClr val="009900"/>
                </a:solidFill>
              </a:rPr>
              <a:t>Stistaite</a:t>
            </a:r>
          </a:p>
        </p:txBody>
      </p:sp>
      <p:sp>
        <p:nvSpPr>
          <p:cNvPr id="111654" name="Text Box 38"/>
          <p:cNvSpPr txBox="1">
            <a:spLocks noChangeArrowheads="1"/>
          </p:cNvSpPr>
          <p:nvPr/>
        </p:nvSpPr>
        <p:spPr bwMode="auto">
          <a:xfrm>
            <a:off x="7667625" y="2400300"/>
            <a:ext cx="1190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sv-SE">
                <a:solidFill>
                  <a:srgbClr val="FF0000"/>
                </a:solidFill>
              </a:rPr>
              <a:t>-Sn</a:t>
            </a:r>
          </a:p>
        </p:txBody>
      </p:sp>
      <p:sp>
        <p:nvSpPr>
          <p:cNvPr id="111655" name="Text Box 39"/>
          <p:cNvSpPr txBox="1">
            <a:spLocks noChangeArrowheads="1"/>
          </p:cNvSpPr>
          <p:nvPr/>
        </p:nvSpPr>
        <p:spPr bwMode="auto">
          <a:xfrm>
            <a:off x="7683500" y="2759075"/>
            <a:ext cx="1190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>
                <a:solidFill>
                  <a:srgbClr val="FFFF00"/>
                </a:solidFill>
                <a:latin typeface="Symbol" pitchFamily="18" charset="2"/>
              </a:rPr>
              <a:t>a</a:t>
            </a:r>
            <a:r>
              <a:rPr lang="sv-SE">
                <a:solidFill>
                  <a:srgbClr val="FFFF00"/>
                </a:solidFill>
              </a:rPr>
              <a:t>-Sn</a:t>
            </a:r>
          </a:p>
        </p:txBody>
      </p:sp>
      <p:sp>
        <p:nvSpPr>
          <p:cNvPr id="111656" name="Text Box 40"/>
          <p:cNvSpPr txBox="1">
            <a:spLocks noChangeArrowheads="1"/>
          </p:cNvSpPr>
          <p:nvPr/>
        </p:nvSpPr>
        <p:spPr bwMode="auto">
          <a:xfrm>
            <a:off x="7667625" y="3133725"/>
            <a:ext cx="1390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>
                <a:solidFill>
                  <a:srgbClr val="0000F6"/>
                </a:solidFill>
              </a:rPr>
              <a:t>Strain</a:t>
            </a:r>
          </a:p>
        </p:txBody>
      </p:sp>
      <p:sp>
        <p:nvSpPr>
          <p:cNvPr id="111657" name="Text Box 41"/>
          <p:cNvSpPr txBox="1">
            <a:spLocks noChangeArrowheads="1"/>
          </p:cNvSpPr>
          <p:nvPr/>
        </p:nvSpPr>
        <p:spPr bwMode="auto">
          <a:xfrm>
            <a:off x="7677150" y="3457575"/>
            <a:ext cx="1171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>
                <a:latin typeface="Symbol" pitchFamily="18" charset="2"/>
              </a:rPr>
              <a:t>l</a:t>
            </a:r>
            <a:r>
              <a:rPr lang="sv-SE"/>
              <a:t> half</a:t>
            </a:r>
          </a:p>
        </p:txBody>
      </p:sp>
      <p:sp>
        <p:nvSpPr>
          <p:cNvPr id="111658" name="Line 42"/>
          <p:cNvSpPr>
            <a:spLocks noChangeShapeType="1"/>
          </p:cNvSpPr>
          <p:nvPr/>
        </p:nvSpPr>
        <p:spPr bwMode="auto">
          <a:xfrm>
            <a:off x="3257550" y="1352550"/>
            <a:ext cx="14954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23 L -0.00174 0.1050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16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023 L 4.44444E-6 0.2039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16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1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1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1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1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1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1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1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11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1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1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1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1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1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11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11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1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1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1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11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1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11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111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11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11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11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11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111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1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111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111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00"/>
                                        <p:tgtEl>
                                          <p:spTgt spid="111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11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111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1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111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0" grpId="0" animBg="1"/>
      <p:bldP spid="111621" grpId="0" animBg="1"/>
      <p:bldP spid="111622" grpId="0" animBg="1"/>
      <p:bldP spid="111623" grpId="0" animBg="1"/>
      <p:bldP spid="111624" grpId="0" animBg="1"/>
      <p:bldP spid="111625" grpId="0" animBg="1"/>
      <p:bldP spid="111626" grpId="0" animBg="1"/>
      <p:bldP spid="111627" grpId="0" animBg="1"/>
      <p:bldP spid="111628" grpId="0" animBg="1"/>
      <p:bldP spid="111629" grpId="0" animBg="1"/>
      <p:bldP spid="111630" grpId="0" animBg="1"/>
      <p:bldP spid="111631" grpId="0" animBg="1"/>
      <p:bldP spid="111632" grpId="0" animBg="1"/>
      <p:bldP spid="111633" grpId="0" animBg="1"/>
      <p:bldP spid="111634" grpId="0" animBg="1"/>
      <p:bldP spid="111635" grpId="0" animBg="1"/>
      <p:bldP spid="111636" grpId="0" animBg="1"/>
      <p:bldP spid="111637" grpId="0" animBg="1"/>
      <p:bldP spid="111637" grpId="1" animBg="1"/>
      <p:bldP spid="111638" grpId="0" animBg="1"/>
      <p:bldP spid="111638" grpId="1" animBg="1"/>
      <p:bldP spid="111639" grpId="0" animBg="1"/>
      <p:bldP spid="111640" grpId="0" animBg="1"/>
      <p:bldP spid="111641" grpId="0" animBg="1"/>
      <p:bldP spid="111642" grpId="0" animBg="1"/>
      <p:bldP spid="111643" grpId="0" animBg="1"/>
      <p:bldP spid="111644" grpId="0" animBg="1"/>
      <p:bldP spid="111645" grpId="0" animBg="1"/>
      <p:bldP spid="111646" grpId="0" animBg="1"/>
      <p:bldP spid="111647" grpId="0" animBg="1"/>
      <p:bldP spid="111648" grpId="0" animBg="1"/>
      <p:bldP spid="111649" grpId="0" animBg="1"/>
      <p:bldP spid="111650" grpId="0" animBg="1"/>
      <p:bldP spid="111651" grpId="0" animBg="1"/>
      <p:bldP spid="111652" grpId="0"/>
      <p:bldP spid="111654" grpId="0"/>
      <p:bldP spid="111655" grpId="0"/>
      <p:bldP spid="111656" grpId="0"/>
      <p:bldP spid="111657" grpId="0"/>
      <p:bldP spid="1116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2438" y="1387475"/>
            <a:ext cx="8099425" cy="1139825"/>
          </a:xfrm>
        </p:spPr>
        <p:txBody>
          <a:bodyPr/>
          <a:lstStyle/>
          <a:p>
            <a:r>
              <a:rPr lang="sv-SE" smtClean="0">
                <a:ea typeface="ＭＳ Ｐゴシック" pitchFamily="34" charset="-128"/>
              </a:rPr>
              <a:t>Composite diffraction pattern</a:t>
            </a:r>
          </a:p>
        </p:txBody>
      </p:sp>
      <p:sp>
        <p:nvSpPr>
          <p:cNvPr id="112643" name="Line 3"/>
          <p:cNvSpPr>
            <a:spLocks noChangeShapeType="1"/>
          </p:cNvSpPr>
          <p:nvPr/>
        </p:nvSpPr>
        <p:spPr bwMode="auto">
          <a:xfrm>
            <a:off x="4060825" y="3349625"/>
            <a:ext cx="0" cy="20812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12644" name="Line 4"/>
          <p:cNvSpPr>
            <a:spLocks noChangeShapeType="1"/>
          </p:cNvSpPr>
          <p:nvPr/>
        </p:nvSpPr>
        <p:spPr bwMode="auto">
          <a:xfrm flipH="1">
            <a:off x="3494088" y="5402263"/>
            <a:ext cx="566737" cy="5746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12645" name="Line 5"/>
          <p:cNvSpPr>
            <a:spLocks noChangeShapeType="1"/>
          </p:cNvSpPr>
          <p:nvPr/>
        </p:nvSpPr>
        <p:spPr bwMode="auto">
          <a:xfrm>
            <a:off x="4019550" y="5402263"/>
            <a:ext cx="163036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12646" name="Line 6"/>
          <p:cNvSpPr>
            <a:spLocks noChangeShapeType="1"/>
          </p:cNvSpPr>
          <p:nvPr/>
        </p:nvSpPr>
        <p:spPr bwMode="auto">
          <a:xfrm flipV="1">
            <a:off x="3508375" y="2716213"/>
            <a:ext cx="2622550" cy="3232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12647" name="AutoShape 7"/>
          <p:cNvSpPr>
            <a:spLocks noChangeArrowheads="1"/>
          </p:cNvSpPr>
          <p:nvPr/>
        </p:nvSpPr>
        <p:spPr bwMode="auto">
          <a:xfrm>
            <a:off x="3508375" y="3349625"/>
            <a:ext cx="2127250" cy="2584450"/>
          </a:xfrm>
          <a:prstGeom prst="cube">
            <a:avLst>
              <a:gd name="adj" fmla="val 25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12648" name="Line 8"/>
          <p:cNvSpPr>
            <a:spLocks noChangeShapeType="1"/>
          </p:cNvSpPr>
          <p:nvPr/>
        </p:nvSpPr>
        <p:spPr bwMode="auto">
          <a:xfrm flipH="1" flipV="1">
            <a:off x="2657475" y="3276600"/>
            <a:ext cx="2978150" cy="21542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12649" name="Line 9"/>
          <p:cNvSpPr>
            <a:spLocks noChangeShapeType="1"/>
          </p:cNvSpPr>
          <p:nvPr/>
        </p:nvSpPr>
        <p:spPr bwMode="auto">
          <a:xfrm flipH="1" flipV="1">
            <a:off x="3790950" y="2630488"/>
            <a:ext cx="1276350" cy="3303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12650" name="Line 10"/>
          <p:cNvSpPr>
            <a:spLocks noChangeShapeType="1"/>
          </p:cNvSpPr>
          <p:nvPr/>
        </p:nvSpPr>
        <p:spPr bwMode="auto">
          <a:xfrm flipV="1">
            <a:off x="4075113" y="3276600"/>
            <a:ext cx="1417637" cy="21542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12651" name="Line 11"/>
          <p:cNvSpPr>
            <a:spLocks noChangeShapeType="1"/>
          </p:cNvSpPr>
          <p:nvPr/>
        </p:nvSpPr>
        <p:spPr bwMode="auto">
          <a:xfrm>
            <a:off x="3792538" y="4683125"/>
            <a:ext cx="226695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12652" name="Line 12"/>
          <p:cNvSpPr>
            <a:spLocks noChangeShapeType="1"/>
          </p:cNvSpPr>
          <p:nvPr/>
        </p:nvSpPr>
        <p:spPr bwMode="auto">
          <a:xfrm flipV="1">
            <a:off x="4570413" y="2774950"/>
            <a:ext cx="0" cy="28717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12653" name="Line 13"/>
          <p:cNvSpPr>
            <a:spLocks noChangeShapeType="1"/>
          </p:cNvSpPr>
          <p:nvPr/>
        </p:nvSpPr>
        <p:spPr bwMode="auto">
          <a:xfrm flipH="1">
            <a:off x="3862388" y="4468813"/>
            <a:ext cx="922337" cy="8604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12654" name="Line 14"/>
          <p:cNvSpPr>
            <a:spLocks noChangeShapeType="1"/>
          </p:cNvSpPr>
          <p:nvPr/>
        </p:nvSpPr>
        <p:spPr bwMode="auto">
          <a:xfrm>
            <a:off x="1211263" y="4354513"/>
            <a:ext cx="284162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12655" name="Line 15"/>
          <p:cNvSpPr>
            <a:spLocks noChangeShapeType="1"/>
          </p:cNvSpPr>
          <p:nvPr/>
        </p:nvSpPr>
        <p:spPr bwMode="auto">
          <a:xfrm>
            <a:off x="1211263" y="4813300"/>
            <a:ext cx="2841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12656" name="Text Box 16"/>
          <p:cNvSpPr txBox="1">
            <a:spLocks noChangeArrowheads="1"/>
          </p:cNvSpPr>
          <p:nvPr/>
        </p:nvSpPr>
        <p:spPr bwMode="auto">
          <a:xfrm>
            <a:off x="388938" y="4138613"/>
            <a:ext cx="1204912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 sz="2000" b="0">
                <a:solidFill>
                  <a:srgbClr val="002F5F"/>
                </a:solidFill>
                <a:latin typeface="Verdana" pitchFamily="34" charset="0"/>
              </a:rPr>
              <a:t>Sn</a:t>
            </a:r>
          </a:p>
          <a:p>
            <a:pPr defTabSz="904875">
              <a:spcBef>
                <a:spcPct val="50000"/>
              </a:spcBef>
            </a:pPr>
            <a:r>
              <a:rPr lang="sv-SE" sz="2000" b="0">
                <a:solidFill>
                  <a:srgbClr val="002F5F"/>
                </a:solidFill>
                <a:latin typeface="Verdana" pitchFamily="34" charset="0"/>
              </a:rPr>
              <a:t>SbSn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328738" y="2819400"/>
            <a:ext cx="8099425" cy="1139825"/>
          </a:xfrm>
        </p:spPr>
        <p:txBody>
          <a:bodyPr/>
          <a:lstStyle/>
          <a:p>
            <a:r>
              <a:rPr lang="sv-SE" sz="5400" smtClean="0">
                <a:ea typeface="ＭＳ Ｐゴシック" pitchFamily="34" charset="-128"/>
              </a:rPr>
              <a:t>Examples </a:t>
            </a:r>
            <a:r>
              <a:rPr lang="sv-SE" sz="4900" smtClean="0">
                <a:ea typeface="ＭＳ Ｐゴシック" pitchFamily="34" charset="-128"/>
              </a:rPr>
              <a:t/>
            </a:r>
            <a:br>
              <a:rPr lang="sv-SE" sz="49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1 Zn</a:t>
            </a:r>
            <a:r>
              <a:rPr lang="sv-SE" sz="2400" baseline="-25000" smtClean="0">
                <a:ea typeface="ＭＳ Ｐゴシック" pitchFamily="34" charset="-128"/>
              </a:rPr>
              <a:t>3-x</a:t>
            </a:r>
            <a:r>
              <a:rPr lang="sv-SE" sz="2400" smtClean="0">
                <a:ea typeface="ＭＳ Ｐゴシック" pitchFamily="34" charset="-128"/>
              </a:rPr>
              <a:t>Sb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br>
              <a:rPr lang="sv-SE" sz="2400" baseline="-250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2</a:t>
            </a:r>
            <a:r>
              <a:rPr lang="sv-SE" sz="2400" baseline="-25000" smtClean="0">
                <a:ea typeface="ＭＳ Ｐゴシック" pitchFamily="34" charset="-128"/>
              </a:rPr>
              <a:t> </a:t>
            </a:r>
            <a:r>
              <a:rPr lang="sv-SE" sz="2400" smtClean="0">
                <a:ea typeface="ＭＳ Ｐゴシック" pitchFamily="34" charset="-128"/>
              </a:rPr>
              <a:t>Stistaite</a:t>
            </a:r>
            <a:br>
              <a:rPr lang="sv-SE" sz="2400" smtClean="0">
                <a:ea typeface="ＭＳ Ｐゴシック" pitchFamily="34" charset="-128"/>
              </a:rPr>
            </a:br>
            <a:r>
              <a:rPr lang="sv-SE" sz="2400" smtClean="0">
                <a:solidFill>
                  <a:srgbClr val="FF0000"/>
                </a:solidFill>
                <a:ea typeface="ＭＳ Ｐゴシック" pitchFamily="34" charset="-128"/>
              </a:rPr>
              <a:t>3 Onoratoite</a:t>
            </a:r>
            <a:r>
              <a:rPr lang="sv-SE" sz="2400" smtClean="0">
                <a:ea typeface="ＭＳ Ｐゴシック" pitchFamily="34" charset="-128"/>
              </a:rPr>
              <a:t/>
            </a:r>
            <a:br>
              <a:rPr lang="sv-SE" sz="24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4 Ba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r>
              <a:rPr lang="sv-SE" sz="2400" smtClean="0">
                <a:ea typeface="ＭＳ Ｐゴシック" pitchFamily="34" charset="-128"/>
              </a:rPr>
              <a:t>Cu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r>
              <a:rPr lang="sv-SE" sz="2400" smtClean="0">
                <a:ea typeface="ＭＳ Ｐゴシック" pitchFamily="34" charset="-128"/>
              </a:rPr>
              <a:t>Te</a:t>
            </a:r>
            <a:r>
              <a:rPr lang="sv-SE" sz="2400" baseline="-25000" smtClean="0">
                <a:ea typeface="ＭＳ Ｐゴシック" pitchFamily="34" charset="-128"/>
              </a:rPr>
              <a:t>4</a:t>
            </a:r>
            <a:r>
              <a:rPr lang="sv-SE" sz="2400" smtClean="0">
                <a:ea typeface="ＭＳ Ｐゴシック" pitchFamily="34" charset="-128"/>
              </a:rPr>
              <a:t>O</a:t>
            </a:r>
            <a:r>
              <a:rPr lang="sv-SE" sz="2400" baseline="-25000" smtClean="0">
                <a:ea typeface="ＭＳ Ｐゴシック" pitchFamily="34" charset="-128"/>
              </a:rPr>
              <a:t>11</a:t>
            </a:r>
            <a:r>
              <a:rPr lang="sv-SE" sz="2400" smtClean="0">
                <a:ea typeface="ＭＳ Ｐゴシック" pitchFamily="34" charset="-128"/>
              </a:rPr>
              <a:t>Br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r>
              <a:rPr lang="sv-SE" sz="2400" smtClean="0">
                <a:ea typeface="ＭＳ Ｐゴシック" pitchFamily="34" charset="-128"/>
              </a:rPr>
              <a:t> and Ba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r>
              <a:rPr lang="sv-SE" sz="2400" smtClean="0">
                <a:ea typeface="ＭＳ Ｐゴシック" pitchFamily="34" charset="-128"/>
              </a:rPr>
              <a:t>Cu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r>
              <a:rPr lang="sv-SE" sz="2400" smtClean="0">
                <a:ea typeface="ＭＳ Ｐゴシック" pitchFamily="34" charset="-128"/>
              </a:rPr>
              <a:t>Te</a:t>
            </a:r>
            <a:r>
              <a:rPr lang="sv-SE" sz="2400" baseline="-25000" smtClean="0">
                <a:ea typeface="ＭＳ Ｐゴシック" pitchFamily="34" charset="-128"/>
              </a:rPr>
              <a:t>4</a:t>
            </a:r>
            <a:r>
              <a:rPr lang="sv-SE" sz="2400" smtClean="0">
                <a:ea typeface="ＭＳ Ｐゴシック" pitchFamily="34" charset="-128"/>
              </a:rPr>
              <a:t>O</a:t>
            </a:r>
            <a:r>
              <a:rPr lang="sv-SE" sz="2400" baseline="-25000" smtClean="0">
                <a:ea typeface="ＭＳ Ｐゴシック" pitchFamily="34" charset="-128"/>
              </a:rPr>
              <a:t>11-d</a:t>
            </a:r>
            <a:r>
              <a:rPr lang="sv-SE" sz="2400" smtClean="0">
                <a:ea typeface="ＭＳ Ｐゴシック" pitchFamily="34" charset="-128"/>
              </a:rPr>
              <a:t>(OH)</a:t>
            </a:r>
            <a:r>
              <a:rPr lang="sv-SE" sz="2400" baseline="-25000" smtClean="0">
                <a:ea typeface="ＭＳ Ｐゴシック" pitchFamily="34" charset="-128"/>
              </a:rPr>
              <a:t>2d</a:t>
            </a:r>
            <a:r>
              <a:rPr lang="sv-SE" sz="2400" smtClean="0">
                <a:ea typeface="ＭＳ Ｐゴシック" pitchFamily="34" charset="-128"/>
              </a:rPr>
              <a:t>Br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br>
              <a:rPr lang="sv-SE" sz="2400" baseline="-250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5 Ca</a:t>
            </a:r>
            <a:r>
              <a:rPr lang="sv-SE" sz="2400" baseline="-25000" smtClean="0">
                <a:ea typeface="ＭＳ Ｐゴシック" pitchFamily="34" charset="-128"/>
              </a:rPr>
              <a:t>28</a:t>
            </a:r>
            <a:r>
              <a:rPr lang="sv-SE" sz="2400" smtClean="0">
                <a:ea typeface="ＭＳ Ｐゴシック" pitchFamily="34" charset="-128"/>
              </a:rPr>
              <a:t>Ga</a:t>
            </a:r>
            <a:r>
              <a:rPr lang="sv-SE" sz="2400" baseline="-25000" smtClean="0">
                <a:ea typeface="ＭＳ Ｐゴシック" pitchFamily="34" charset="-128"/>
              </a:rPr>
              <a:t>11</a:t>
            </a:r>
            <a:br>
              <a:rPr lang="sv-SE" sz="2400" baseline="-250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6</a:t>
            </a:r>
            <a:r>
              <a:rPr lang="sv-SE" sz="2400" baseline="-25000" smtClean="0">
                <a:ea typeface="ＭＳ Ｐゴシック" pitchFamily="34" charset="-128"/>
              </a:rPr>
              <a:t> </a:t>
            </a:r>
            <a:r>
              <a:rPr lang="sv-SE" sz="2400" smtClean="0">
                <a:ea typeface="ＭＳ Ｐゴシック" pitchFamily="34" charset="-128"/>
              </a:rPr>
              <a:t>Re</a:t>
            </a:r>
            <a:r>
              <a:rPr lang="sv-SE" sz="2400" baseline="-25000" smtClean="0">
                <a:ea typeface="ＭＳ Ｐゴシック" pitchFamily="34" charset="-128"/>
              </a:rPr>
              <a:t>13</a:t>
            </a:r>
            <a:r>
              <a:rPr lang="sv-SE" sz="2400" smtClean="0">
                <a:ea typeface="ＭＳ Ｐゴシック" pitchFamily="34" charset="-128"/>
              </a:rPr>
              <a:t>(Cd/Zn)</a:t>
            </a:r>
            <a:r>
              <a:rPr lang="en-US" sz="2400" baseline="-25000" smtClean="0">
                <a:ea typeface="ＭＳ Ｐゴシック" pitchFamily="34" charset="-128"/>
                <a:cs typeface="Times New Roman" pitchFamily="18" charset="0"/>
              </a:rPr>
              <a:t>~58</a:t>
            </a:r>
            <a:r>
              <a:rPr lang="en-US" sz="2400" b="0" smtClean="0">
                <a:ea typeface="ＭＳ Ｐゴシック" pitchFamily="34" charset="-128"/>
                <a:cs typeface="Times New Roman" pitchFamily="18" charset="0"/>
              </a:rPr>
              <a:t/>
            </a:r>
            <a:br>
              <a:rPr lang="en-US" sz="2400" b="0" smtClean="0">
                <a:ea typeface="ＭＳ Ｐゴシック" pitchFamily="34" charset="-128"/>
                <a:cs typeface="Times New Roman" pitchFamily="18" charset="0"/>
              </a:rPr>
            </a:br>
            <a:r>
              <a:rPr lang="en-US" sz="2400" smtClean="0">
                <a:ea typeface="ＭＳ Ｐゴシック" pitchFamily="34" charset="-128"/>
                <a:cs typeface="Times New Roman" pitchFamily="18" charset="0"/>
              </a:rPr>
              <a:t>7 </a:t>
            </a:r>
            <a:r>
              <a:rPr lang="sv-SE" sz="2400" smtClean="0">
                <a:ea typeface="ＭＳ Ｐゴシック" pitchFamily="34" charset="-128"/>
              </a:rPr>
              <a:t>ReGe</a:t>
            </a:r>
            <a:r>
              <a:rPr lang="sv-SE" sz="2400" baseline="-25000" smtClean="0">
                <a:ea typeface="ＭＳ Ｐゴシック" pitchFamily="34" charset="-128"/>
              </a:rPr>
              <a:t>2-x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smtClean="0">
                <a:ea typeface="ＭＳ Ｐゴシック" pitchFamily="34" charset="-128"/>
              </a:rPr>
              <a:t>Onoratoite</a:t>
            </a:r>
            <a:endParaRPr lang="en-US" sz="4000" smtClean="0">
              <a:ea typeface="ＭＳ Ｐゴシック" pitchFamily="34" charset="-128"/>
            </a:endParaRPr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1452563" y="3355975"/>
            <a:ext cx="6592887" cy="1735138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marL="339725" indent="-339725" defTabSz="904875">
              <a:spcBef>
                <a:spcPct val="5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2400" b="0"/>
              <a:t>In each column, oxygen vacancies order to form a fourfold superstructure along b.</a:t>
            </a:r>
          </a:p>
          <a:p>
            <a:pPr marL="339725" indent="-339725" defTabSz="904875">
              <a:spcBef>
                <a:spcPct val="5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2400" b="0"/>
              <a:t> Cl-onoratoit has q = 0 ¼ 0 while for  I-onoratoit q </a:t>
            </a:r>
            <a:r>
              <a:rPr lang="sv-SE" sz="2400" b="0">
                <a:cs typeface="Times New Roman" pitchFamily="18" charset="0"/>
              </a:rPr>
              <a:t>≈ ½ ¼ </a:t>
            </a:r>
            <a:r>
              <a:rPr lang="sv-SE" sz="2400" b="0" baseline="30000">
                <a:cs typeface="Times New Roman" pitchFamily="18" charset="0"/>
              </a:rPr>
              <a:t>1</a:t>
            </a:r>
            <a:r>
              <a:rPr lang="sv-SE" sz="2400" b="0">
                <a:cs typeface="Times New Roman" pitchFamily="18" charset="0"/>
              </a:rPr>
              <a:t>/</a:t>
            </a:r>
            <a:r>
              <a:rPr lang="sv-SE" sz="2400" b="0" baseline="-25000">
                <a:cs typeface="Times New Roman" pitchFamily="18" charset="0"/>
              </a:rPr>
              <a:t>6</a:t>
            </a:r>
            <a:r>
              <a:rPr lang="sv-SE" sz="2400" b="0">
                <a:cs typeface="Times New Roman" pitchFamily="18" charset="0"/>
              </a:rPr>
              <a:t> </a:t>
            </a:r>
          </a:p>
        </p:txBody>
      </p:sp>
      <p:pic>
        <p:nvPicPr>
          <p:cNvPr id="119812" name="Picture 4" descr="defec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421" b="29620"/>
          <a:stretch>
            <a:fillRect/>
          </a:stretch>
        </p:blipFill>
        <p:spPr bwMode="auto">
          <a:xfrm>
            <a:off x="-1028700" y="1111250"/>
            <a:ext cx="11128375" cy="2741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smtClean="0">
                <a:ea typeface="ＭＳ Ｐゴシック" pitchFamily="34" charset="-128"/>
              </a:rPr>
              <a:t>Onoratoite</a:t>
            </a:r>
            <a:endParaRPr lang="en-US" sz="4000" smtClean="0">
              <a:ea typeface="ＭＳ Ｐゴシック" pitchFamily="34" charset="-128"/>
            </a:endParaRPr>
          </a:p>
        </p:txBody>
      </p:sp>
      <p:pic>
        <p:nvPicPr>
          <p:cNvPr id="167941" name="Picture 5" descr="ono_c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3125" y="1408113"/>
            <a:ext cx="6965950" cy="4864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smtClean="0">
                <a:ea typeface="ＭＳ Ｐゴシック" pitchFamily="34" charset="-128"/>
              </a:rPr>
              <a:t>Onoratoite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sv-SE" sz="2400" smtClean="0">
                <a:ea typeface="ＭＳ Ｐゴシック" pitchFamily="34" charset="-128"/>
              </a:rPr>
              <a:t>Strategy for structural solution:</a:t>
            </a:r>
          </a:p>
          <a:p>
            <a:pPr>
              <a:buFontTx/>
              <a:buNone/>
            </a:pPr>
            <a:r>
              <a:rPr lang="sv-SE" sz="2400" smtClean="0">
                <a:ea typeface="ＭＳ Ｐゴシック" pitchFamily="34" charset="-128"/>
              </a:rPr>
              <a:t>Take super structure from Cl-Onoratoite, covert to modulated structure q=(¾ ¼ 0)</a:t>
            </a:r>
          </a:p>
          <a:p>
            <a:pPr>
              <a:buFontTx/>
              <a:buNone/>
            </a:pPr>
            <a:r>
              <a:rPr lang="sv-SE" sz="2400" smtClean="0">
                <a:ea typeface="ＭＳ Ｐゴシック" pitchFamily="34" charset="-128"/>
              </a:rPr>
              <a:t>Reduce symmetry to triclinic, use parameters as starting model for I-Onoratoite q</a:t>
            </a:r>
            <a:r>
              <a:rPr lang="sv-SE" sz="2400" smtClean="0">
                <a:ea typeface="ＭＳ Ｐゴシック" pitchFamily="34" charset="-128"/>
                <a:cs typeface="Arial" charset="0"/>
              </a:rPr>
              <a:t>≈</a:t>
            </a:r>
            <a:r>
              <a:rPr lang="sv-SE" sz="2400" smtClean="0">
                <a:ea typeface="ＭＳ Ｐゴシック" pitchFamily="34" charset="-128"/>
              </a:rPr>
              <a:t>(0.5 0.25 0.16)</a:t>
            </a:r>
          </a:p>
          <a:p>
            <a:pPr>
              <a:buFontTx/>
              <a:buNone/>
            </a:pPr>
            <a:r>
              <a:rPr lang="sv-SE" sz="2400" smtClean="0">
                <a:ea typeface="ＭＳ Ｐゴシック" pitchFamily="34" charset="-128"/>
              </a:rPr>
              <a:t>Refine. Very small change.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528638" y="400050"/>
            <a:ext cx="8242300" cy="5521325"/>
          </a:xfrm>
        </p:spPr>
        <p:txBody>
          <a:bodyPr/>
          <a:lstStyle/>
          <a:p>
            <a:r>
              <a:rPr lang="sv-SE" sz="5400" smtClean="0">
                <a:ea typeface="ＭＳ Ｐゴシック" pitchFamily="34" charset="-128"/>
              </a:rPr>
              <a:t>Examples </a:t>
            </a:r>
            <a:br>
              <a:rPr lang="sv-SE" sz="5400" smtClean="0">
                <a:ea typeface="ＭＳ Ｐゴシック" pitchFamily="34" charset="-128"/>
              </a:rPr>
            </a:br>
            <a:r>
              <a:rPr lang="sv-SE" sz="2400" smtClean="0">
                <a:solidFill>
                  <a:srgbClr val="FF0000"/>
                </a:solidFill>
                <a:ea typeface="ＭＳ Ｐゴシック" pitchFamily="34" charset="-128"/>
              </a:rPr>
              <a:t>1 Zn</a:t>
            </a:r>
            <a:r>
              <a:rPr lang="sv-SE" sz="2400" baseline="-25000" smtClean="0">
                <a:solidFill>
                  <a:srgbClr val="FF0000"/>
                </a:solidFill>
                <a:ea typeface="ＭＳ Ｐゴシック" pitchFamily="34" charset="-128"/>
              </a:rPr>
              <a:t>3-x</a:t>
            </a:r>
            <a:r>
              <a:rPr lang="sv-SE" sz="2400" smtClean="0">
                <a:solidFill>
                  <a:srgbClr val="FF0000"/>
                </a:solidFill>
                <a:ea typeface="ＭＳ Ｐゴシック" pitchFamily="34" charset="-128"/>
              </a:rPr>
              <a:t>Sb</a:t>
            </a:r>
            <a:r>
              <a:rPr lang="sv-SE" sz="2400" baseline="-25000" smtClean="0">
                <a:solidFill>
                  <a:srgbClr val="FF0000"/>
                </a:solidFill>
                <a:ea typeface="ＭＳ Ｐゴシック" pitchFamily="34" charset="-128"/>
              </a:rPr>
              <a:t>2</a:t>
            </a:r>
            <a:r>
              <a:rPr lang="sv-SE" sz="2400" baseline="-25000" smtClean="0">
                <a:ea typeface="ＭＳ Ｐゴシック" pitchFamily="34" charset="-128"/>
              </a:rPr>
              <a:t/>
            </a:r>
            <a:br>
              <a:rPr lang="sv-SE" sz="2400" baseline="-250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2</a:t>
            </a:r>
            <a:r>
              <a:rPr lang="sv-SE" sz="2400" baseline="-25000" smtClean="0">
                <a:ea typeface="ＭＳ Ｐゴシック" pitchFamily="34" charset="-128"/>
              </a:rPr>
              <a:t> </a:t>
            </a:r>
            <a:r>
              <a:rPr lang="sv-SE" sz="2400" smtClean="0">
                <a:ea typeface="ＭＳ Ｐゴシック" pitchFamily="34" charset="-128"/>
              </a:rPr>
              <a:t>Stistaite</a:t>
            </a:r>
            <a:br>
              <a:rPr lang="sv-SE" sz="24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3 Onoratoite</a:t>
            </a:r>
            <a:br>
              <a:rPr lang="sv-SE" sz="24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4 Ba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r>
              <a:rPr lang="sv-SE" sz="2400" smtClean="0">
                <a:ea typeface="ＭＳ Ｐゴシック" pitchFamily="34" charset="-128"/>
              </a:rPr>
              <a:t>Cu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r>
              <a:rPr lang="sv-SE" sz="2400" smtClean="0">
                <a:ea typeface="ＭＳ Ｐゴシック" pitchFamily="34" charset="-128"/>
              </a:rPr>
              <a:t>Te</a:t>
            </a:r>
            <a:r>
              <a:rPr lang="sv-SE" sz="2400" baseline="-25000" smtClean="0">
                <a:ea typeface="ＭＳ Ｐゴシック" pitchFamily="34" charset="-128"/>
              </a:rPr>
              <a:t>4</a:t>
            </a:r>
            <a:r>
              <a:rPr lang="sv-SE" sz="2400" smtClean="0">
                <a:ea typeface="ＭＳ Ｐゴシック" pitchFamily="34" charset="-128"/>
              </a:rPr>
              <a:t>O</a:t>
            </a:r>
            <a:r>
              <a:rPr lang="sv-SE" sz="2400" baseline="-25000" smtClean="0">
                <a:ea typeface="ＭＳ Ｐゴシック" pitchFamily="34" charset="-128"/>
              </a:rPr>
              <a:t>11</a:t>
            </a:r>
            <a:r>
              <a:rPr lang="sv-SE" sz="2400" smtClean="0">
                <a:ea typeface="ＭＳ Ｐゴシック" pitchFamily="34" charset="-128"/>
              </a:rPr>
              <a:t>Br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r>
              <a:rPr lang="sv-SE" sz="2400" smtClean="0">
                <a:ea typeface="ＭＳ Ｐゴシック" pitchFamily="34" charset="-128"/>
              </a:rPr>
              <a:t> and Ba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r>
              <a:rPr lang="sv-SE" sz="2400" smtClean="0">
                <a:ea typeface="ＭＳ Ｐゴシック" pitchFamily="34" charset="-128"/>
              </a:rPr>
              <a:t>Cu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r>
              <a:rPr lang="sv-SE" sz="2400" smtClean="0">
                <a:ea typeface="ＭＳ Ｐゴシック" pitchFamily="34" charset="-128"/>
              </a:rPr>
              <a:t>Te</a:t>
            </a:r>
            <a:r>
              <a:rPr lang="sv-SE" sz="2400" baseline="-25000" smtClean="0">
                <a:ea typeface="ＭＳ Ｐゴシック" pitchFamily="34" charset="-128"/>
              </a:rPr>
              <a:t>4</a:t>
            </a:r>
            <a:r>
              <a:rPr lang="sv-SE" sz="2400" smtClean="0">
                <a:ea typeface="ＭＳ Ｐゴシック" pitchFamily="34" charset="-128"/>
              </a:rPr>
              <a:t>O</a:t>
            </a:r>
            <a:r>
              <a:rPr lang="sv-SE" sz="2400" baseline="-25000" smtClean="0">
                <a:ea typeface="ＭＳ Ｐゴシック" pitchFamily="34" charset="-128"/>
              </a:rPr>
              <a:t>11-d</a:t>
            </a:r>
            <a:r>
              <a:rPr lang="sv-SE" sz="2400" smtClean="0">
                <a:ea typeface="ＭＳ Ｐゴシック" pitchFamily="34" charset="-128"/>
              </a:rPr>
              <a:t>(OH)</a:t>
            </a:r>
            <a:r>
              <a:rPr lang="sv-SE" sz="2400" baseline="-25000" smtClean="0">
                <a:ea typeface="ＭＳ Ｐゴシック" pitchFamily="34" charset="-128"/>
              </a:rPr>
              <a:t>2d</a:t>
            </a:r>
            <a:r>
              <a:rPr lang="sv-SE" sz="2400" smtClean="0">
                <a:ea typeface="ＭＳ Ｐゴシック" pitchFamily="34" charset="-128"/>
              </a:rPr>
              <a:t>Br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br>
              <a:rPr lang="sv-SE" sz="2400" baseline="-250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5 Ca</a:t>
            </a:r>
            <a:r>
              <a:rPr lang="sv-SE" sz="2400" baseline="-25000" smtClean="0">
                <a:ea typeface="ＭＳ Ｐゴシック" pitchFamily="34" charset="-128"/>
              </a:rPr>
              <a:t>28</a:t>
            </a:r>
            <a:r>
              <a:rPr lang="sv-SE" sz="2400" smtClean="0">
                <a:ea typeface="ＭＳ Ｐゴシック" pitchFamily="34" charset="-128"/>
              </a:rPr>
              <a:t>Ga</a:t>
            </a:r>
            <a:r>
              <a:rPr lang="sv-SE" sz="2400" baseline="-25000" smtClean="0">
                <a:ea typeface="ＭＳ Ｐゴシック" pitchFamily="34" charset="-128"/>
              </a:rPr>
              <a:t>11</a:t>
            </a:r>
            <a:br>
              <a:rPr lang="sv-SE" sz="2400" baseline="-250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6</a:t>
            </a:r>
            <a:r>
              <a:rPr lang="sv-SE" sz="2400" baseline="-25000" smtClean="0">
                <a:ea typeface="ＭＳ Ｐゴシック" pitchFamily="34" charset="-128"/>
              </a:rPr>
              <a:t> </a:t>
            </a:r>
            <a:r>
              <a:rPr lang="sv-SE" sz="2400" smtClean="0">
                <a:ea typeface="ＭＳ Ｐゴシック" pitchFamily="34" charset="-128"/>
              </a:rPr>
              <a:t>Re</a:t>
            </a:r>
            <a:r>
              <a:rPr lang="sv-SE" sz="2400" baseline="-25000" smtClean="0">
                <a:ea typeface="ＭＳ Ｐゴシック" pitchFamily="34" charset="-128"/>
              </a:rPr>
              <a:t>13</a:t>
            </a:r>
            <a:r>
              <a:rPr lang="sv-SE" sz="2400" smtClean="0">
                <a:ea typeface="ＭＳ Ｐゴシック" pitchFamily="34" charset="-128"/>
              </a:rPr>
              <a:t>(Cd/Zn)</a:t>
            </a:r>
            <a:r>
              <a:rPr lang="en-US" sz="2400" baseline="-25000" smtClean="0">
                <a:ea typeface="ＭＳ Ｐゴシック" pitchFamily="34" charset="-128"/>
                <a:cs typeface="Times New Roman" pitchFamily="18" charset="0"/>
              </a:rPr>
              <a:t>~58</a:t>
            </a:r>
            <a:r>
              <a:rPr lang="en-US" sz="2500" b="0" smtClean="0">
                <a:ea typeface="ＭＳ Ｐゴシック" pitchFamily="34" charset="-128"/>
                <a:cs typeface="Times New Roman" pitchFamily="18" charset="0"/>
              </a:rPr>
              <a:t/>
            </a:r>
            <a:br>
              <a:rPr lang="en-US" sz="2500" b="0" smtClean="0">
                <a:ea typeface="ＭＳ Ｐゴシック" pitchFamily="34" charset="-128"/>
                <a:cs typeface="Times New Roman" pitchFamily="18" charset="0"/>
              </a:rPr>
            </a:br>
            <a:r>
              <a:rPr lang="en-US" sz="2400" smtClean="0">
                <a:ea typeface="ＭＳ Ｐゴシック" pitchFamily="34" charset="-128"/>
                <a:cs typeface="Times New Roman" pitchFamily="18" charset="0"/>
              </a:rPr>
              <a:t>7 </a:t>
            </a:r>
            <a:r>
              <a:rPr lang="sv-SE" sz="2400" smtClean="0">
                <a:ea typeface="ＭＳ Ｐゴシック" pitchFamily="34" charset="-128"/>
              </a:rPr>
              <a:t>ReGe</a:t>
            </a:r>
            <a:r>
              <a:rPr lang="sv-SE" sz="2400" baseline="-25000" smtClean="0">
                <a:ea typeface="ＭＳ Ｐゴシック" pitchFamily="34" charset="-128"/>
              </a:rPr>
              <a:t>2-x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smtClean="0">
                <a:ea typeface="ＭＳ Ｐゴシック" pitchFamily="34" charset="-128"/>
              </a:rPr>
              <a:t>Onoratoite</a:t>
            </a:r>
            <a:endParaRPr lang="en-US" sz="4000" smtClean="0">
              <a:ea typeface="ＭＳ Ｐゴシック" pitchFamily="34" charset="-128"/>
            </a:endParaRPr>
          </a:p>
        </p:txBody>
      </p:sp>
      <p:pic>
        <p:nvPicPr>
          <p:cNvPr id="120835" name="Picture 3" descr="ono_c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7650" y="1265238"/>
            <a:ext cx="4114800" cy="2873375"/>
          </a:xfrm>
          <a:prstGeom prst="rect">
            <a:avLst/>
          </a:prstGeom>
          <a:noFill/>
        </p:spPr>
      </p:pic>
      <p:pic>
        <p:nvPicPr>
          <p:cNvPr id="120836" name="Picture 4" descr="ono_I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583" r="17561"/>
          <a:stretch>
            <a:fillRect/>
          </a:stretch>
        </p:blipFill>
        <p:spPr bwMode="auto">
          <a:xfrm>
            <a:off x="3098800" y="685800"/>
            <a:ext cx="6008688" cy="6469063"/>
          </a:xfrm>
          <a:prstGeom prst="rect">
            <a:avLst/>
          </a:prstGeom>
          <a:noFill/>
        </p:spPr>
      </p:pic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1514475" y="3648075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/>
              <a:t>Cl</a:t>
            </a: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6492875" y="6350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/>
              <a:t>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8" name="Picture 8" descr="Sb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263" y="-58738"/>
            <a:ext cx="4532312" cy="3235326"/>
          </a:xfrm>
          <a:prstGeom prst="rect">
            <a:avLst/>
          </a:prstGeom>
          <a:noFill/>
        </p:spPr>
      </p:pic>
      <p:pic>
        <p:nvPicPr>
          <p:cNvPr id="122889" name="Picture 9" descr="Sb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71975" y="-73025"/>
            <a:ext cx="4603750" cy="3287713"/>
          </a:xfrm>
          <a:prstGeom prst="rect">
            <a:avLst/>
          </a:prstGeom>
          <a:noFill/>
        </p:spPr>
      </p:pic>
      <p:pic>
        <p:nvPicPr>
          <p:cNvPr id="122890" name="Picture 10" descr="Sb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788" y="3062288"/>
            <a:ext cx="4564062" cy="3257550"/>
          </a:xfrm>
          <a:prstGeom prst="rect">
            <a:avLst/>
          </a:prstGeom>
          <a:noFill/>
        </p:spPr>
      </p:pic>
      <p:pic>
        <p:nvPicPr>
          <p:cNvPr id="122891" name="Picture 11" descr="Sb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41825" y="3070225"/>
            <a:ext cx="4511675" cy="3221038"/>
          </a:xfrm>
          <a:prstGeom prst="rect">
            <a:avLst/>
          </a:prstGeom>
          <a:noFill/>
        </p:spPr>
      </p:pic>
      <p:sp>
        <p:nvSpPr>
          <p:cNvPr id="122892" name="Text Box 12"/>
          <p:cNvSpPr txBox="1">
            <a:spLocks noChangeArrowheads="1"/>
          </p:cNvSpPr>
          <p:nvPr/>
        </p:nvSpPr>
        <p:spPr bwMode="auto">
          <a:xfrm>
            <a:off x="3286125" y="2971800"/>
            <a:ext cx="3267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/>
              <a:t>t-map of Sb-O distances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4" descr="ono_sb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475" r="15379" b="9053"/>
          <a:stretch>
            <a:fillRect/>
          </a:stretch>
        </p:blipFill>
        <p:spPr bwMode="auto">
          <a:xfrm>
            <a:off x="301625" y="468313"/>
            <a:ext cx="8123238" cy="5654675"/>
          </a:xfrm>
          <a:prstGeom prst="rect">
            <a:avLst/>
          </a:prstGeom>
          <a:noFill/>
        </p:spPr>
      </p:pic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1438275" y="1381125"/>
            <a:ext cx="3057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/>
              <a:t>t-map of BVS of Sb1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28738" y="2819400"/>
            <a:ext cx="8099425" cy="1139825"/>
          </a:xfrm>
        </p:spPr>
        <p:txBody>
          <a:bodyPr/>
          <a:lstStyle/>
          <a:p>
            <a:r>
              <a:rPr lang="sv-SE" sz="5400" smtClean="0">
                <a:ea typeface="ＭＳ Ｐゴシック" pitchFamily="34" charset="-128"/>
              </a:rPr>
              <a:t>Examples </a:t>
            </a:r>
            <a:r>
              <a:rPr lang="sv-SE" sz="4900" smtClean="0">
                <a:ea typeface="ＭＳ Ｐゴシック" pitchFamily="34" charset="-128"/>
              </a:rPr>
              <a:t/>
            </a:r>
            <a:br>
              <a:rPr lang="sv-SE" sz="49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1 Zn</a:t>
            </a:r>
            <a:r>
              <a:rPr lang="sv-SE" sz="2400" baseline="-25000" smtClean="0">
                <a:ea typeface="ＭＳ Ｐゴシック" pitchFamily="34" charset="-128"/>
              </a:rPr>
              <a:t>3-x</a:t>
            </a:r>
            <a:r>
              <a:rPr lang="sv-SE" sz="2400" smtClean="0">
                <a:ea typeface="ＭＳ Ｐゴシック" pitchFamily="34" charset="-128"/>
              </a:rPr>
              <a:t>Sb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br>
              <a:rPr lang="sv-SE" sz="2400" baseline="-250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2</a:t>
            </a:r>
            <a:r>
              <a:rPr lang="sv-SE" sz="2400" baseline="-25000" smtClean="0">
                <a:ea typeface="ＭＳ Ｐゴシック" pitchFamily="34" charset="-128"/>
              </a:rPr>
              <a:t> </a:t>
            </a:r>
            <a:r>
              <a:rPr lang="sv-SE" sz="2400" smtClean="0">
                <a:ea typeface="ＭＳ Ｐゴシック" pitchFamily="34" charset="-128"/>
              </a:rPr>
              <a:t>Stistaite</a:t>
            </a:r>
            <a:r>
              <a:rPr lang="sv-SE" sz="2400" smtClean="0">
                <a:solidFill>
                  <a:srgbClr val="FF0000"/>
                </a:solidFill>
                <a:ea typeface="ＭＳ Ｐゴシック" pitchFamily="34" charset="-128"/>
              </a:rPr>
              <a:t/>
            </a:r>
            <a:br>
              <a:rPr lang="sv-SE" sz="2400" smtClean="0">
                <a:solidFill>
                  <a:srgbClr val="FF0000"/>
                </a:solidFill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3 Onoratoite</a:t>
            </a:r>
            <a:br>
              <a:rPr lang="sv-SE" sz="2400" smtClean="0">
                <a:ea typeface="ＭＳ Ｐゴシック" pitchFamily="34" charset="-128"/>
              </a:rPr>
            </a:br>
            <a:r>
              <a:rPr lang="sv-SE" sz="2400" smtClean="0">
                <a:solidFill>
                  <a:srgbClr val="FF0000"/>
                </a:solidFill>
                <a:ea typeface="ＭＳ Ｐゴシック" pitchFamily="34" charset="-128"/>
              </a:rPr>
              <a:t>4 Ba</a:t>
            </a:r>
            <a:r>
              <a:rPr lang="sv-SE" sz="2400" baseline="-25000" smtClean="0">
                <a:solidFill>
                  <a:srgbClr val="FF0000"/>
                </a:solidFill>
                <a:ea typeface="ＭＳ Ｐゴシック" pitchFamily="34" charset="-128"/>
              </a:rPr>
              <a:t>2</a:t>
            </a:r>
            <a:r>
              <a:rPr lang="sv-SE" sz="2400" smtClean="0">
                <a:solidFill>
                  <a:srgbClr val="FF0000"/>
                </a:solidFill>
                <a:ea typeface="ＭＳ Ｐゴシック" pitchFamily="34" charset="-128"/>
              </a:rPr>
              <a:t>Cu</a:t>
            </a:r>
            <a:r>
              <a:rPr lang="sv-SE" sz="2400" baseline="-25000" smtClean="0">
                <a:solidFill>
                  <a:srgbClr val="FF0000"/>
                </a:solidFill>
                <a:ea typeface="ＭＳ Ｐゴシック" pitchFamily="34" charset="-128"/>
              </a:rPr>
              <a:t>2</a:t>
            </a:r>
            <a:r>
              <a:rPr lang="sv-SE" sz="2400" smtClean="0">
                <a:solidFill>
                  <a:srgbClr val="FF0000"/>
                </a:solidFill>
                <a:ea typeface="ＭＳ Ｐゴシック" pitchFamily="34" charset="-128"/>
              </a:rPr>
              <a:t>Te</a:t>
            </a:r>
            <a:r>
              <a:rPr lang="sv-SE" sz="2400" baseline="-25000" smtClean="0">
                <a:solidFill>
                  <a:srgbClr val="FF0000"/>
                </a:solidFill>
                <a:ea typeface="ＭＳ Ｐゴシック" pitchFamily="34" charset="-128"/>
              </a:rPr>
              <a:t>4</a:t>
            </a:r>
            <a:r>
              <a:rPr lang="sv-SE" sz="2400" smtClean="0">
                <a:solidFill>
                  <a:srgbClr val="FF0000"/>
                </a:solidFill>
                <a:ea typeface="ＭＳ Ｐゴシック" pitchFamily="34" charset="-128"/>
              </a:rPr>
              <a:t>O</a:t>
            </a:r>
            <a:r>
              <a:rPr lang="sv-SE" sz="2400" baseline="-25000" smtClean="0">
                <a:solidFill>
                  <a:srgbClr val="FF0000"/>
                </a:solidFill>
                <a:ea typeface="ＭＳ Ｐゴシック" pitchFamily="34" charset="-128"/>
              </a:rPr>
              <a:t>11</a:t>
            </a:r>
            <a:r>
              <a:rPr lang="sv-SE" sz="2400" smtClean="0">
                <a:solidFill>
                  <a:srgbClr val="FF0000"/>
                </a:solidFill>
                <a:ea typeface="ＭＳ Ｐゴシック" pitchFamily="34" charset="-128"/>
              </a:rPr>
              <a:t>Br</a:t>
            </a:r>
            <a:r>
              <a:rPr lang="sv-SE" sz="2400" baseline="-25000" smtClean="0">
                <a:solidFill>
                  <a:srgbClr val="FF0000"/>
                </a:solidFill>
                <a:ea typeface="ＭＳ Ｐゴシック" pitchFamily="34" charset="-128"/>
              </a:rPr>
              <a:t>2</a:t>
            </a:r>
            <a:r>
              <a:rPr lang="sv-SE" sz="2400" smtClean="0">
                <a:solidFill>
                  <a:srgbClr val="FF0000"/>
                </a:solidFill>
                <a:ea typeface="ＭＳ Ｐゴシック" pitchFamily="34" charset="-128"/>
              </a:rPr>
              <a:t> and Ba</a:t>
            </a:r>
            <a:r>
              <a:rPr lang="sv-SE" sz="2400" baseline="-25000" smtClean="0">
                <a:solidFill>
                  <a:srgbClr val="FF0000"/>
                </a:solidFill>
                <a:ea typeface="ＭＳ Ｐゴシック" pitchFamily="34" charset="-128"/>
              </a:rPr>
              <a:t>2</a:t>
            </a:r>
            <a:r>
              <a:rPr lang="sv-SE" sz="2400" smtClean="0">
                <a:solidFill>
                  <a:srgbClr val="FF0000"/>
                </a:solidFill>
                <a:ea typeface="ＭＳ Ｐゴシック" pitchFamily="34" charset="-128"/>
              </a:rPr>
              <a:t>Cu</a:t>
            </a:r>
            <a:r>
              <a:rPr lang="sv-SE" sz="2400" baseline="-25000" smtClean="0">
                <a:solidFill>
                  <a:srgbClr val="FF0000"/>
                </a:solidFill>
                <a:ea typeface="ＭＳ Ｐゴシック" pitchFamily="34" charset="-128"/>
              </a:rPr>
              <a:t>2</a:t>
            </a:r>
            <a:r>
              <a:rPr lang="sv-SE" sz="2400" smtClean="0">
                <a:solidFill>
                  <a:srgbClr val="FF0000"/>
                </a:solidFill>
                <a:ea typeface="ＭＳ Ｐゴシック" pitchFamily="34" charset="-128"/>
              </a:rPr>
              <a:t>Te</a:t>
            </a:r>
            <a:r>
              <a:rPr lang="sv-SE" sz="2400" baseline="-25000" smtClean="0">
                <a:solidFill>
                  <a:srgbClr val="FF0000"/>
                </a:solidFill>
                <a:ea typeface="ＭＳ Ｐゴシック" pitchFamily="34" charset="-128"/>
              </a:rPr>
              <a:t>4</a:t>
            </a:r>
            <a:r>
              <a:rPr lang="sv-SE" sz="2400" smtClean="0">
                <a:solidFill>
                  <a:srgbClr val="FF0000"/>
                </a:solidFill>
                <a:ea typeface="ＭＳ Ｐゴシック" pitchFamily="34" charset="-128"/>
              </a:rPr>
              <a:t>O</a:t>
            </a:r>
            <a:r>
              <a:rPr lang="sv-SE" sz="2400" baseline="-25000" smtClean="0">
                <a:solidFill>
                  <a:srgbClr val="FF0000"/>
                </a:solidFill>
                <a:ea typeface="ＭＳ Ｐゴシック" pitchFamily="34" charset="-128"/>
              </a:rPr>
              <a:t>11-d</a:t>
            </a:r>
            <a:r>
              <a:rPr lang="sv-SE" sz="2400" smtClean="0">
                <a:solidFill>
                  <a:srgbClr val="FF0000"/>
                </a:solidFill>
                <a:ea typeface="ＭＳ Ｐゴシック" pitchFamily="34" charset="-128"/>
              </a:rPr>
              <a:t>(OH)</a:t>
            </a:r>
            <a:r>
              <a:rPr lang="sv-SE" sz="2400" baseline="-25000" smtClean="0">
                <a:solidFill>
                  <a:srgbClr val="FF0000"/>
                </a:solidFill>
                <a:ea typeface="ＭＳ Ｐゴシック" pitchFamily="34" charset="-128"/>
              </a:rPr>
              <a:t>2d</a:t>
            </a:r>
            <a:r>
              <a:rPr lang="sv-SE" sz="2400" smtClean="0">
                <a:solidFill>
                  <a:srgbClr val="FF0000"/>
                </a:solidFill>
                <a:ea typeface="ＭＳ Ｐゴシック" pitchFamily="34" charset="-128"/>
              </a:rPr>
              <a:t>Br</a:t>
            </a:r>
            <a:r>
              <a:rPr lang="sv-SE" sz="2400" baseline="-25000" smtClean="0">
                <a:solidFill>
                  <a:srgbClr val="FF0000"/>
                </a:solidFill>
                <a:ea typeface="ＭＳ Ｐゴシック" pitchFamily="34" charset="-128"/>
              </a:rPr>
              <a:t>2</a:t>
            </a:r>
            <a:br>
              <a:rPr lang="sv-SE" sz="2400" baseline="-25000" smtClean="0">
                <a:solidFill>
                  <a:srgbClr val="FF0000"/>
                </a:solidFill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5 Ca</a:t>
            </a:r>
            <a:r>
              <a:rPr lang="sv-SE" sz="2400" baseline="-25000" smtClean="0">
                <a:ea typeface="ＭＳ Ｐゴシック" pitchFamily="34" charset="-128"/>
              </a:rPr>
              <a:t>28</a:t>
            </a:r>
            <a:r>
              <a:rPr lang="sv-SE" sz="2400" smtClean="0">
                <a:ea typeface="ＭＳ Ｐゴシック" pitchFamily="34" charset="-128"/>
              </a:rPr>
              <a:t>Ga</a:t>
            </a:r>
            <a:r>
              <a:rPr lang="sv-SE" sz="2400" baseline="-25000" smtClean="0">
                <a:ea typeface="ＭＳ Ｐゴシック" pitchFamily="34" charset="-128"/>
              </a:rPr>
              <a:t>11</a:t>
            </a:r>
            <a:br>
              <a:rPr lang="sv-SE" sz="2400" baseline="-250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6</a:t>
            </a:r>
            <a:r>
              <a:rPr lang="sv-SE" sz="2400" baseline="-25000" smtClean="0">
                <a:ea typeface="ＭＳ Ｐゴシック" pitchFamily="34" charset="-128"/>
              </a:rPr>
              <a:t> </a:t>
            </a:r>
            <a:r>
              <a:rPr lang="sv-SE" sz="2400" smtClean="0">
                <a:ea typeface="ＭＳ Ｐゴシック" pitchFamily="34" charset="-128"/>
              </a:rPr>
              <a:t>Re</a:t>
            </a:r>
            <a:r>
              <a:rPr lang="sv-SE" sz="2400" baseline="-25000" smtClean="0">
                <a:ea typeface="ＭＳ Ｐゴシック" pitchFamily="34" charset="-128"/>
              </a:rPr>
              <a:t>13</a:t>
            </a:r>
            <a:r>
              <a:rPr lang="sv-SE" sz="2400" smtClean="0">
                <a:ea typeface="ＭＳ Ｐゴシック" pitchFamily="34" charset="-128"/>
              </a:rPr>
              <a:t>(Cd/Zn)</a:t>
            </a:r>
            <a:r>
              <a:rPr lang="en-US" sz="2400" baseline="-25000" smtClean="0">
                <a:ea typeface="ＭＳ Ｐゴシック" pitchFamily="34" charset="-128"/>
                <a:cs typeface="Times New Roman" pitchFamily="18" charset="0"/>
              </a:rPr>
              <a:t>~58</a:t>
            </a:r>
            <a:r>
              <a:rPr lang="en-US" sz="2400" b="0" smtClean="0">
                <a:ea typeface="ＭＳ Ｐゴシック" pitchFamily="34" charset="-128"/>
                <a:cs typeface="Times New Roman" pitchFamily="18" charset="0"/>
              </a:rPr>
              <a:t/>
            </a:r>
            <a:br>
              <a:rPr lang="en-US" sz="2400" b="0" smtClean="0">
                <a:ea typeface="ＭＳ Ｐゴシック" pitchFamily="34" charset="-128"/>
                <a:cs typeface="Times New Roman" pitchFamily="18" charset="0"/>
              </a:rPr>
            </a:br>
            <a:r>
              <a:rPr lang="en-US" sz="2400" smtClean="0">
                <a:ea typeface="ＭＳ Ｐゴシック" pitchFamily="34" charset="-128"/>
                <a:cs typeface="Times New Roman" pitchFamily="18" charset="0"/>
              </a:rPr>
              <a:t>7 </a:t>
            </a:r>
            <a:r>
              <a:rPr lang="sv-SE" sz="2400" smtClean="0">
                <a:ea typeface="ＭＳ Ｐゴシック" pitchFamily="34" charset="-128"/>
              </a:rPr>
              <a:t>ReGe</a:t>
            </a:r>
            <a:r>
              <a:rPr lang="sv-SE" sz="2400" baseline="-25000" smtClean="0">
                <a:ea typeface="ＭＳ Ｐゴシック" pitchFamily="34" charset="-128"/>
              </a:rPr>
              <a:t>2-x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6" name="AutoShape 8"/>
          <p:cNvSpPr>
            <a:spLocks noChangeArrowheads="1"/>
          </p:cNvSpPr>
          <p:nvPr/>
        </p:nvSpPr>
        <p:spPr bwMode="auto">
          <a:xfrm>
            <a:off x="-1935163" y="1501775"/>
            <a:ext cx="17932401" cy="9109075"/>
          </a:xfrm>
          <a:prstGeom prst="roundRect">
            <a:avLst>
              <a:gd name="adj" fmla="val 16667"/>
            </a:avLst>
          </a:prstGeom>
          <a:noFill/>
          <a:ln w="762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22537" name="AutoShape 9"/>
          <p:cNvSpPr>
            <a:spLocks noChangeArrowheads="1"/>
          </p:cNvSpPr>
          <p:nvPr/>
        </p:nvSpPr>
        <p:spPr bwMode="auto">
          <a:xfrm>
            <a:off x="-846138" y="1744663"/>
            <a:ext cx="6170613" cy="140176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lIns="407324" tIns="203662" rIns="407324" bIns="203662">
            <a:spAutoFit/>
          </a:bodyPr>
          <a:lstStyle/>
          <a:p>
            <a:pPr defTabSz="4073525"/>
            <a:endParaRPr lang="en-GB" sz="5900" b="0"/>
          </a:p>
        </p:txBody>
      </p:sp>
      <p:pic>
        <p:nvPicPr>
          <p:cNvPr id="22567" name="Picture 39" descr="rie"/>
          <p:cNvPicPr>
            <a:picLocks noChangeAspect="1" noChangeArrowheads="1"/>
          </p:cNvPicPr>
          <p:nvPr/>
        </p:nvPicPr>
        <p:blipFill>
          <a:blip r:embed="rId2"/>
          <a:srcRect r="41234" b="41609"/>
          <a:stretch>
            <a:fillRect/>
          </a:stretch>
        </p:blipFill>
        <p:spPr bwMode="auto">
          <a:xfrm>
            <a:off x="106363" y="663575"/>
            <a:ext cx="4214812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68" name="Picture 40" descr="h0l_h1l_darker"/>
          <p:cNvPicPr>
            <a:picLocks noChangeAspect="1" noChangeArrowheads="1"/>
          </p:cNvPicPr>
          <p:nvPr/>
        </p:nvPicPr>
        <p:blipFill>
          <a:blip r:embed="rId3"/>
          <a:srcRect r="41655" b="39944"/>
          <a:stretch>
            <a:fillRect/>
          </a:stretch>
        </p:blipFill>
        <p:spPr bwMode="auto">
          <a:xfrm>
            <a:off x="4724400" y="654050"/>
            <a:ext cx="4141788" cy="431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70" name="Rectangle 42"/>
          <p:cNvSpPr>
            <a:spLocks noChangeArrowheads="1"/>
          </p:cNvSpPr>
          <p:nvPr/>
        </p:nvSpPr>
        <p:spPr bwMode="auto">
          <a:xfrm>
            <a:off x="3775075" y="3278188"/>
            <a:ext cx="4956175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22571" name="Rectangle 43"/>
          <p:cNvSpPr>
            <a:spLocks noChangeArrowheads="1"/>
          </p:cNvSpPr>
          <p:nvPr/>
        </p:nvSpPr>
        <p:spPr bwMode="auto">
          <a:xfrm>
            <a:off x="3830638" y="3276600"/>
            <a:ext cx="98425" cy="984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22572" name="Text Box 44"/>
          <p:cNvSpPr txBox="1">
            <a:spLocks noChangeArrowheads="1"/>
          </p:cNvSpPr>
          <p:nvPr/>
        </p:nvSpPr>
        <p:spPr bwMode="auto">
          <a:xfrm>
            <a:off x="3760788" y="3365500"/>
            <a:ext cx="322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defTabSz="4073525">
              <a:spcBef>
                <a:spcPct val="50000"/>
              </a:spcBef>
            </a:pPr>
            <a:endParaRPr lang="sv-SE" sz="1600" b="0">
              <a:solidFill>
                <a:schemeClr val="folHlink"/>
              </a:solidFill>
            </a:endParaRPr>
          </a:p>
        </p:txBody>
      </p:sp>
      <p:sp>
        <p:nvSpPr>
          <p:cNvPr id="22573" name="Rectangle 45"/>
          <p:cNvSpPr>
            <a:spLocks noChangeArrowheads="1"/>
          </p:cNvSpPr>
          <p:nvPr/>
        </p:nvSpPr>
        <p:spPr bwMode="auto">
          <a:xfrm>
            <a:off x="4097338" y="2867025"/>
            <a:ext cx="4943475" cy="9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22578" name="Oval 50"/>
          <p:cNvSpPr>
            <a:spLocks noChangeArrowheads="1"/>
          </p:cNvSpPr>
          <p:nvPr/>
        </p:nvSpPr>
        <p:spPr bwMode="auto">
          <a:xfrm>
            <a:off x="4130675" y="2873375"/>
            <a:ext cx="96838" cy="98425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22579" name="Text Box 51"/>
          <p:cNvSpPr txBox="1">
            <a:spLocks noChangeArrowheads="1"/>
          </p:cNvSpPr>
          <p:nvPr/>
        </p:nvSpPr>
        <p:spPr bwMode="auto">
          <a:xfrm>
            <a:off x="4064000" y="2963863"/>
            <a:ext cx="322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defTabSz="4073525">
              <a:spcBef>
                <a:spcPct val="50000"/>
              </a:spcBef>
            </a:pPr>
            <a:endParaRPr lang="sv-SE" sz="1600" b="0">
              <a:solidFill>
                <a:srgbClr val="800080"/>
              </a:solidFill>
            </a:endParaRPr>
          </a:p>
        </p:txBody>
      </p:sp>
      <p:grpSp>
        <p:nvGrpSpPr>
          <p:cNvPr id="22581" name="Group 53"/>
          <p:cNvGrpSpPr>
            <a:grpSpLocks/>
          </p:cNvGrpSpPr>
          <p:nvPr/>
        </p:nvGrpSpPr>
        <p:grpSpPr bwMode="auto">
          <a:xfrm>
            <a:off x="4005263" y="2143125"/>
            <a:ext cx="236537" cy="198438"/>
            <a:chOff x="4824" y="10496"/>
            <a:chExt cx="332" cy="275"/>
          </a:xfrm>
        </p:grpSpPr>
        <p:sp>
          <p:nvSpPr>
            <p:cNvPr id="22582" name="Line 54"/>
            <p:cNvSpPr>
              <a:spLocks noChangeShapeType="1"/>
            </p:cNvSpPr>
            <p:nvPr/>
          </p:nvSpPr>
          <p:spPr bwMode="auto">
            <a:xfrm flipH="1">
              <a:off x="5065" y="10496"/>
              <a:ext cx="91" cy="272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sv-SE"/>
            </a:p>
          </p:txBody>
        </p:sp>
        <p:sp>
          <p:nvSpPr>
            <p:cNvPr id="22583" name="Line 55"/>
            <p:cNvSpPr>
              <a:spLocks noChangeShapeType="1"/>
            </p:cNvSpPr>
            <p:nvPr/>
          </p:nvSpPr>
          <p:spPr bwMode="auto">
            <a:xfrm flipH="1">
              <a:off x="4824" y="10496"/>
              <a:ext cx="91" cy="272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sv-SE"/>
            </a:p>
          </p:txBody>
        </p:sp>
        <p:sp>
          <p:nvSpPr>
            <p:cNvPr id="22584" name="Line 56"/>
            <p:cNvSpPr>
              <a:spLocks noChangeShapeType="1"/>
            </p:cNvSpPr>
            <p:nvPr/>
          </p:nvSpPr>
          <p:spPr bwMode="auto">
            <a:xfrm>
              <a:off x="4830" y="10771"/>
              <a:ext cx="227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sv-SE"/>
            </a:p>
          </p:txBody>
        </p:sp>
        <p:sp>
          <p:nvSpPr>
            <p:cNvPr id="22585" name="Line 57"/>
            <p:cNvSpPr>
              <a:spLocks noChangeShapeType="1"/>
            </p:cNvSpPr>
            <p:nvPr/>
          </p:nvSpPr>
          <p:spPr bwMode="auto">
            <a:xfrm>
              <a:off x="4921" y="10496"/>
              <a:ext cx="227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sv-SE"/>
            </a:p>
          </p:txBody>
        </p:sp>
      </p:grpSp>
      <p:sp>
        <p:nvSpPr>
          <p:cNvPr id="22591" name="Text Box 63"/>
          <p:cNvSpPr txBox="1">
            <a:spLocks noChangeArrowheads="1"/>
          </p:cNvSpPr>
          <p:nvPr/>
        </p:nvSpPr>
        <p:spPr bwMode="auto">
          <a:xfrm>
            <a:off x="1898650" y="8374063"/>
            <a:ext cx="8450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defTabSz="4073525">
              <a:spcBef>
                <a:spcPct val="50000"/>
              </a:spcBef>
            </a:pPr>
            <a:endParaRPr lang="sv-SE" sz="2000" b="0"/>
          </a:p>
        </p:txBody>
      </p:sp>
      <p:sp>
        <p:nvSpPr>
          <p:cNvPr id="22610" name="Text Box 82"/>
          <p:cNvSpPr txBox="1">
            <a:spLocks noChangeArrowheads="1"/>
          </p:cNvSpPr>
          <p:nvPr/>
        </p:nvSpPr>
        <p:spPr bwMode="auto">
          <a:xfrm>
            <a:off x="733425" y="5133975"/>
            <a:ext cx="6667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/>
              <a:t>Projections h0l +h1l. Normal left. Modulated right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6" name="Picture 6" descr="b-unique"/>
          <p:cNvPicPr>
            <a:picLocks noChangeAspect="1" noChangeArrowheads="1"/>
          </p:cNvPicPr>
          <p:nvPr/>
        </p:nvPicPr>
        <p:blipFill>
          <a:blip r:embed="rId2"/>
          <a:srcRect l="42232" t="23140" r="478" b="48761"/>
          <a:stretch>
            <a:fillRect/>
          </a:stretch>
        </p:blipFill>
        <p:spPr bwMode="auto">
          <a:xfrm>
            <a:off x="1876425" y="3575050"/>
            <a:ext cx="4849813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9" name="Picture 19" descr="comm_h0l_h1l_index2"/>
          <p:cNvPicPr>
            <a:picLocks noChangeAspect="1" noChangeArrowheads="1"/>
          </p:cNvPicPr>
          <p:nvPr/>
        </p:nvPicPr>
        <p:blipFill>
          <a:blip r:embed="rId3"/>
          <a:srcRect l="44875" t="2734" r="34760" b="83202"/>
          <a:stretch>
            <a:fillRect/>
          </a:stretch>
        </p:blipFill>
        <p:spPr bwMode="auto">
          <a:xfrm>
            <a:off x="1871663" y="495300"/>
            <a:ext cx="4840287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20" name="Text Box 20"/>
          <p:cNvSpPr txBox="1">
            <a:spLocks noChangeArrowheads="1"/>
          </p:cNvSpPr>
          <p:nvPr/>
        </p:nvSpPr>
        <p:spPr bwMode="auto">
          <a:xfrm>
            <a:off x="161925" y="3086100"/>
            <a:ext cx="15335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/>
              <a:t>Note the splitting below</a:t>
            </a:r>
          </a:p>
        </p:txBody>
      </p:sp>
      <p:sp>
        <p:nvSpPr>
          <p:cNvPr id="76821" name="Line 21"/>
          <p:cNvSpPr>
            <a:spLocks noChangeShapeType="1"/>
          </p:cNvSpPr>
          <p:nvPr/>
        </p:nvSpPr>
        <p:spPr bwMode="auto">
          <a:xfrm flipV="1">
            <a:off x="1333500" y="1762125"/>
            <a:ext cx="990600" cy="1409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76822" name="Line 22"/>
          <p:cNvSpPr>
            <a:spLocks noChangeShapeType="1"/>
          </p:cNvSpPr>
          <p:nvPr/>
        </p:nvSpPr>
        <p:spPr bwMode="auto">
          <a:xfrm>
            <a:off x="1095375" y="3924300"/>
            <a:ext cx="1228725" cy="12382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AutoShape 2"/>
          <p:cNvSpPr>
            <a:spLocks noChangeArrowheads="1"/>
          </p:cNvSpPr>
          <p:nvPr/>
        </p:nvSpPr>
        <p:spPr bwMode="auto">
          <a:xfrm>
            <a:off x="-1935163" y="1501775"/>
            <a:ext cx="17932401" cy="9109075"/>
          </a:xfrm>
          <a:prstGeom prst="roundRect">
            <a:avLst>
              <a:gd name="adj" fmla="val 16667"/>
            </a:avLst>
          </a:prstGeom>
          <a:noFill/>
          <a:ln w="762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75779" name="AutoShape 3"/>
          <p:cNvSpPr>
            <a:spLocks noChangeArrowheads="1"/>
          </p:cNvSpPr>
          <p:nvPr/>
        </p:nvSpPr>
        <p:spPr bwMode="auto">
          <a:xfrm>
            <a:off x="-846138" y="1744663"/>
            <a:ext cx="6170613" cy="140176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lIns="407324" tIns="203662" rIns="407324" bIns="203662">
            <a:spAutoFit/>
          </a:bodyPr>
          <a:lstStyle/>
          <a:p>
            <a:pPr defTabSz="4073525"/>
            <a:endParaRPr lang="en-GB" sz="5900" b="0"/>
          </a:p>
        </p:txBody>
      </p:sp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3775075" y="3278188"/>
            <a:ext cx="4956175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3830638" y="3276600"/>
            <a:ext cx="98425" cy="984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3760788" y="3365500"/>
            <a:ext cx="322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defTabSz="4073525">
              <a:spcBef>
                <a:spcPct val="50000"/>
              </a:spcBef>
            </a:pPr>
            <a:endParaRPr lang="sv-SE" sz="1600" b="0">
              <a:solidFill>
                <a:schemeClr val="folHlink"/>
              </a:solidFill>
            </a:endParaRPr>
          </a:p>
        </p:txBody>
      </p:sp>
      <p:sp>
        <p:nvSpPr>
          <p:cNvPr id="75786" name="Oval 10"/>
          <p:cNvSpPr>
            <a:spLocks noChangeArrowheads="1"/>
          </p:cNvSpPr>
          <p:nvPr/>
        </p:nvSpPr>
        <p:spPr bwMode="auto">
          <a:xfrm>
            <a:off x="4130675" y="2873375"/>
            <a:ext cx="96838" cy="98425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75787" name="Text Box 11"/>
          <p:cNvSpPr txBox="1">
            <a:spLocks noChangeArrowheads="1"/>
          </p:cNvSpPr>
          <p:nvPr/>
        </p:nvSpPr>
        <p:spPr bwMode="auto">
          <a:xfrm>
            <a:off x="4064000" y="2963863"/>
            <a:ext cx="322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defTabSz="4073525">
              <a:spcBef>
                <a:spcPct val="50000"/>
              </a:spcBef>
            </a:pPr>
            <a:endParaRPr lang="sv-SE" sz="1600" b="0">
              <a:solidFill>
                <a:srgbClr val="800080"/>
              </a:solidFill>
            </a:endParaRPr>
          </a:p>
        </p:txBody>
      </p:sp>
      <p:grpSp>
        <p:nvGrpSpPr>
          <p:cNvPr id="75788" name="Group 12"/>
          <p:cNvGrpSpPr>
            <a:grpSpLocks/>
          </p:cNvGrpSpPr>
          <p:nvPr/>
        </p:nvGrpSpPr>
        <p:grpSpPr bwMode="auto">
          <a:xfrm>
            <a:off x="4005263" y="2143125"/>
            <a:ext cx="236537" cy="198438"/>
            <a:chOff x="4824" y="10496"/>
            <a:chExt cx="332" cy="275"/>
          </a:xfrm>
        </p:grpSpPr>
        <p:sp>
          <p:nvSpPr>
            <p:cNvPr id="75789" name="Line 13"/>
            <p:cNvSpPr>
              <a:spLocks noChangeShapeType="1"/>
            </p:cNvSpPr>
            <p:nvPr/>
          </p:nvSpPr>
          <p:spPr bwMode="auto">
            <a:xfrm flipH="1">
              <a:off x="5065" y="10496"/>
              <a:ext cx="91" cy="272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sv-SE"/>
            </a:p>
          </p:txBody>
        </p:sp>
        <p:sp>
          <p:nvSpPr>
            <p:cNvPr id="75790" name="Line 14"/>
            <p:cNvSpPr>
              <a:spLocks noChangeShapeType="1"/>
            </p:cNvSpPr>
            <p:nvPr/>
          </p:nvSpPr>
          <p:spPr bwMode="auto">
            <a:xfrm flipH="1">
              <a:off x="4824" y="10496"/>
              <a:ext cx="91" cy="272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sv-SE"/>
            </a:p>
          </p:txBody>
        </p:sp>
        <p:sp>
          <p:nvSpPr>
            <p:cNvPr id="75791" name="Line 15"/>
            <p:cNvSpPr>
              <a:spLocks noChangeShapeType="1"/>
            </p:cNvSpPr>
            <p:nvPr/>
          </p:nvSpPr>
          <p:spPr bwMode="auto">
            <a:xfrm>
              <a:off x="4830" y="10771"/>
              <a:ext cx="227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sv-SE"/>
            </a:p>
          </p:txBody>
        </p:sp>
        <p:sp>
          <p:nvSpPr>
            <p:cNvPr id="75792" name="Line 16"/>
            <p:cNvSpPr>
              <a:spLocks noChangeShapeType="1"/>
            </p:cNvSpPr>
            <p:nvPr/>
          </p:nvSpPr>
          <p:spPr bwMode="auto">
            <a:xfrm>
              <a:off x="4921" y="10496"/>
              <a:ext cx="227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sv-SE"/>
            </a:p>
          </p:txBody>
        </p:sp>
      </p:grpSp>
      <p:sp>
        <p:nvSpPr>
          <p:cNvPr id="75793" name="Text Box 17"/>
          <p:cNvSpPr txBox="1">
            <a:spLocks noChangeArrowheads="1"/>
          </p:cNvSpPr>
          <p:nvPr/>
        </p:nvSpPr>
        <p:spPr bwMode="auto">
          <a:xfrm>
            <a:off x="1898650" y="8374063"/>
            <a:ext cx="8450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defTabSz="4073525">
              <a:spcBef>
                <a:spcPct val="50000"/>
              </a:spcBef>
            </a:pPr>
            <a:endParaRPr lang="sv-SE" sz="2000" b="0"/>
          </a:p>
        </p:txBody>
      </p:sp>
      <p:pic>
        <p:nvPicPr>
          <p:cNvPr id="75796" name="Picture 20" descr="comm_h0l_h1l_index2"/>
          <p:cNvPicPr>
            <a:picLocks noChangeAspect="1" noChangeArrowheads="1"/>
          </p:cNvPicPr>
          <p:nvPr/>
        </p:nvPicPr>
        <p:blipFill>
          <a:blip r:embed="rId2"/>
          <a:srcRect l="6186" t="1163" r="33272" b="37447"/>
          <a:stretch>
            <a:fillRect/>
          </a:stretch>
        </p:blipFill>
        <p:spPr bwMode="auto">
          <a:xfrm>
            <a:off x="347663" y="665163"/>
            <a:ext cx="4386262" cy="421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97" name="Line 21"/>
          <p:cNvSpPr>
            <a:spLocks noChangeShapeType="1"/>
          </p:cNvSpPr>
          <p:nvPr/>
        </p:nvSpPr>
        <p:spPr bwMode="auto">
          <a:xfrm flipV="1">
            <a:off x="5645150" y="2473325"/>
            <a:ext cx="0" cy="938213"/>
          </a:xfrm>
          <a:prstGeom prst="line">
            <a:avLst/>
          </a:prstGeom>
          <a:noFill/>
          <a:ln w="76200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75798" name="Line 22"/>
          <p:cNvSpPr>
            <a:spLocks noChangeShapeType="1"/>
          </p:cNvSpPr>
          <p:nvPr/>
        </p:nvSpPr>
        <p:spPr bwMode="auto">
          <a:xfrm>
            <a:off x="5645150" y="3411538"/>
            <a:ext cx="825500" cy="0"/>
          </a:xfrm>
          <a:prstGeom prst="line">
            <a:avLst/>
          </a:prstGeom>
          <a:noFill/>
          <a:ln w="76200">
            <a:noFill/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75799" name="Text Box 23"/>
          <p:cNvSpPr txBox="1">
            <a:spLocks noChangeArrowheads="1"/>
          </p:cNvSpPr>
          <p:nvPr/>
        </p:nvSpPr>
        <p:spPr bwMode="auto">
          <a:xfrm>
            <a:off x="4876800" y="285750"/>
            <a:ext cx="3933825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 sz="3200"/>
              <a:t>Interpretation of the pattern for the normal compound</a:t>
            </a:r>
          </a:p>
          <a:p>
            <a:pPr defTabSz="904875">
              <a:spcBef>
                <a:spcPct val="50000"/>
              </a:spcBef>
            </a:pPr>
            <a:r>
              <a:rPr lang="sv-SE" sz="2400"/>
              <a:t>Twinned cell used in refinement, C2/m =&gt;C-1</a:t>
            </a:r>
          </a:p>
          <a:p>
            <a:pPr defTabSz="904875">
              <a:spcBef>
                <a:spcPct val="50000"/>
              </a:spcBef>
            </a:pPr>
            <a:endParaRPr lang="sv-SE" sz="2400"/>
          </a:p>
          <a:p>
            <a:pPr defTabSz="904875">
              <a:spcBef>
                <a:spcPct val="50000"/>
              </a:spcBef>
            </a:pPr>
            <a:r>
              <a:rPr lang="sv-SE" sz="2400"/>
              <a:t>Twin induced superstructure, Fdd2</a:t>
            </a:r>
          </a:p>
          <a:p>
            <a:pPr defTabSz="904875">
              <a:spcBef>
                <a:spcPct val="50000"/>
              </a:spcBef>
            </a:pPr>
            <a:r>
              <a:rPr lang="sv-SE" sz="2400"/>
              <a:t>Fundamental cell, Bmmb</a:t>
            </a:r>
          </a:p>
        </p:txBody>
      </p:sp>
      <p:sp>
        <p:nvSpPr>
          <p:cNvPr id="75801" name="Line 25"/>
          <p:cNvSpPr>
            <a:spLocks noChangeShapeType="1"/>
          </p:cNvSpPr>
          <p:nvPr/>
        </p:nvSpPr>
        <p:spPr bwMode="auto">
          <a:xfrm>
            <a:off x="2552700" y="2905125"/>
            <a:ext cx="0" cy="447675"/>
          </a:xfrm>
          <a:prstGeom prst="line">
            <a:avLst/>
          </a:prstGeom>
          <a:noFill/>
          <a:ln w="28575">
            <a:solidFill>
              <a:srgbClr val="0000F6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75802" name="Line 26"/>
          <p:cNvSpPr>
            <a:spLocks noChangeShapeType="1"/>
          </p:cNvSpPr>
          <p:nvPr/>
        </p:nvSpPr>
        <p:spPr bwMode="auto">
          <a:xfrm>
            <a:off x="2930525" y="3016250"/>
            <a:ext cx="0" cy="447675"/>
          </a:xfrm>
          <a:prstGeom prst="line">
            <a:avLst/>
          </a:prstGeom>
          <a:noFill/>
          <a:ln w="28575">
            <a:solidFill>
              <a:srgbClr val="0000F6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75803" name="Line 27"/>
          <p:cNvSpPr>
            <a:spLocks noChangeShapeType="1"/>
          </p:cNvSpPr>
          <p:nvPr/>
        </p:nvSpPr>
        <p:spPr bwMode="auto">
          <a:xfrm>
            <a:off x="2174875" y="2813050"/>
            <a:ext cx="0" cy="447675"/>
          </a:xfrm>
          <a:prstGeom prst="line">
            <a:avLst/>
          </a:prstGeom>
          <a:noFill/>
          <a:ln w="28575">
            <a:solidFill>
              <a:srgbClr val="0000F6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75804" name="Line 28"/>
          <p:cNvSpPr>
            <a:spLocks noChangeShapeType="1"/>
          </p:cNvSpPr>
          <p:nvPr/>
        </p:nvSpPr>
        <p:spPr bwMode="auto">
          <a:xfrm>
            <a:off x="2162175" y="2800350"/>
            <a:ext cx="771525" cy="228600"/>
          </a:xfrm>
          <a:prstGeom prst="line">
            <a:avLst/>
          </a:prstGeom>
          <a:noFill/>
          <a:ln w="28575">
            <a:solidFill>
              <a:srgbClr val="0000F6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75805" name="Line 29"/>
          <p:cNvSpPr>
            <a:spLocks noChangeShapeType="1"/>
          </p:cNvSpPr>
          <p:nvPr/>
        </p:nvSpPr>
        <p:spPr bwMode="auto">
          <a:xfrm>
            <a:off x="2168525" y="3244850"/>
            <a:ext cx="771525" cy="228600"/>
          </a:xfrm>
          <a:prstGeom prst="line">
            <a:avLst/>
          </a:prstGeom>
          <a:noFill/>
          <a:ln w="28575">
            <a:solidFill>
              <a:srgbClr val="0000F6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75806" name="Line 30"/>
          <p:cNvSpPr>
            <a:spLocks noChangeShapeType="1"/>
          </p:cNvSpPr>
          <p:nvPr/>
        </p:nvSpPr>
        <p:spPr bwMode="auto">
          <a:xfrm flipH="1">
            <a:off x="2549525" y="2254250"/>
            <a:ext cx="0" cy="4476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75807" name="Line 31"/>
          <p:cNvSpPr>
            <a:spLocks noChangeShapeType="1"/>
          </p:cNvSpPr>
          <p:nvPr/>
        </p:nvSpPr>
        <p:spPr bwMode="auto">
          <a:xfrm flipH="1">
            <a:off x="2927350" y="2155825"/>
            <a:ext cx="0" cy="4476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75808" name="Line 32"/>
          <p:cNvSpPr>
            <a:spLocks noChangeShapeType="1"/>
          </p:cNvSpPr>
          <p:nvPr/>
        </p:nvSpPr>
        <p:spPr bwMode="auto">
          <a:xfrm flipH="1">
            <a:off x="2171700" y="2362200"/>
            <a:ext cx="0" cy="4476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75809" name="Line 33"/>
          <p:cNvSpPr>
            <a:spLocks noChangeShapeType="1"/>
          </p:cNvSpPr>
          <p:nvPr/>
        </p:nvSpPr>
        <p:spPr bwMode="auto">
          <a:xfrm flipH="1">
            <a:off x="2159000" y="2149475"/>
            <a:ext cx="771525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75810" name="Line 34"/>
          <p:cNvSpPr>
            <a:spLocks noChangeShapeType="1"/>
          </p:cNvSpPr>
          <p:nvPr/>
        </p:nvSpPr>
        <p:spPr bwMode="auto">
          <a:xfrm flipH="1">
            <a:off x="2165350" y="2593975"/>
            <a:ext cx="771525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75811" name="Line 35"/>
          <p:cNvSpPr>
            <a:spLocks noChangeShapeType="1"/>
          </p:cNvSpPr>
          <p:nvPr/>
        </p:nvSpPr>
        <p:spPr bwMode="auto">
          <a:xfrm flipH="1" flipV="1">
            <a:off x="3152775" y="1733550"/>
            <a:ext cx="1724025" cy="704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75812" name="Line 36"/>
          <p:cNvSpPr>
            <a:spLocks noChangeShapeType="1"/>
          </p:cNvSpPr>
          <p:nvPr/>
        </p:nvSpPr>
        <p:spPr bwMode="auto">
          <a:xfrm flipH="1">
            <a:off x="3200400" y="2457450"/>
            <a:ext cx="1695450" cy="828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75813" name="Line 37"/>
          <p:cNvSpPr>
            <a:spLocks noChangeShapeType="1"/>
          </p:cNvSpPr>
          <p:nvPr/>
        </p:nvSpPr>
        <p:spPr bwMode="auto">
          <a:xfrm flipH="1">
            <a:off x="3200400" y="2447925"/>
            <a:ext cx="1704975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75814" name="Line 38"/>
          <p:cNvSpPr>
            <a:spLocks noChangeShapeType="1"/>
          </p:cNvSpPr>
          <p:nvPr/>
        </p:nvSpPr>
        <p:spPr bwMode="auto">
          <a:xfrm flipH="1">
            <a:off x="3187700" y="3768725"/>
            <a:ext cx="1733550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75815" name="Line 39"/>
          <p:cNvSpPr>
            <a:spLocks noChangeShapeType="1"/>
          </p:cNvSpPr>
          <p:nvPr/>
        </p:nvSpPr>
        <p:spPr bwMode="auto">
          <a:xfrm flipH="1" flipV="1">
            <a:off x="2746375" y="45466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2438" y="257175"/>
            <a:ext cx="8099425" cy="1139825"/>
          </a:xfrm>
        </p:spPr>
        <p:txBody>
          <a:bodyPr/>
          <a:lstStyle/>
          <a:p>
            <a:r>
              <a:rPr lang="sv-SE" smtClean="0">
                <a:ea typeface="ＭＳ Ｐゴシック" pitchFamily="34" charset="-128"/>
              </a:rPr>
              <a:t>Cause of super structure – O11- Effect Br</a:t>
            </a:r>
          </a:p>
        </p:txBody>
      </p:sp>
      <p:pic>
        <p:nvPicPr>
          <p:cNvPr id="52228" name="Picture 4" descr="Ria_b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500" t="18227" r="15247" b="19731"/>
          <a:stretch>
            <a:fillRect/>
          </a:stretch>
        </p:blipFill>
        <p:spPr bwMode="auto">
          <a:xfrm rot="-21600000">
            <a:off x="0" y="1141413"/>
            <a:ext cx="8086725" cy="4997450"/>
          </a:xfrm>
          <a:prstGeom prst="rect">
            <a:avLst/>
          </a:prstGeom>
          <a:noFill/>
        </p:spPr>
      </p:pic>
      <p:sp>
        <p:nvSpPr>
          <p:cNvPr id="52229" name="Line 5"/>
          <p:cNvSpPr>
            <a:spLocks noChangeShapeType="1"/>
          </p:cNvSpPr>
          <p:nvPr/>
        </p:nvSpPr>
        <p:spPr bwMode="auto">
          <a:xfrm flipH="1">
            <a:off x="3695700" y="3076575"/>
            <a:ext cx="1200150" cy="5524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52230" name="Line 6"/>
          <p:cNvSpPr>
            <a:spLocks noChangeShapeType="1"/>
          </p:cNvSpPr>
          <p:nvPr/>
        </p:nvSpPr>
        <p:spPr bwMode="auto">
          <a:xfrm flipH="1" flipV="1">
            <a:off x="3530600" y="2844800"/>
            <a:ext cx="9525" cy="4857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animBg="1"/>
      <p:bldP spid="5223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2438" y="180975"/>
            <a:ext cx="8099425" cy="1473200"/>
          </a:xfrm>
        </p:spPr>
        <p:txBody>
          <a:bodyPr/>
          <a:lstStyle/>
          <a:p>
            <a:r>
              <a:rPr lang="sv-SE" smtClean="0">
                <a:ea typeface="ＭＳ Ｐゴシック" pitchFamily="34" charset="-128"/>
              </a:rPr>
              <a:t>But…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1152525"/>
            <a:ext cx="7791450" cy="3876675"/>
          </a:xfrm>
          <a:ln/>
        </p:spPr>
        <p:txBody>
          <a:bodyPr/>
          <a:lstStyle/>
          <a:p>
            <a:pPr>
              <a:buFontTx/>
              <a:buNone/>
            </a:pPr>
            <a:r>
              <a:rPr lang="sv-SE" smtClean="0">
                <a:ea typeface="ＭＳ Ｐゴシック" pitchFamily="34" charset="-128"/>
              </a:rPr>
              <a:t>The compound is (slightly) unstable in air, and a sample left in contact with moisture loses the sharp super structure reflections to diffuse streaks.</a:t>
            </a:r>
          </a:p>
          <a:p>
            <a:pPr>
              <a:buFontTx/>
              <a:buNone/>
            </a:pPr>
            <a:r>
              <a:rPr lang="sv-SE" smtClean="0">
                <a:ea typeface="ＭＳ Ｐゴシック" pitchFamily="34" charset="-128"/>
              </a:rPr>
              <a:t>A sample sealed under ambient conditions shows an incommensurate modulation, </a:t>
            </a:r>
          </a:p>
          <a:p>
            <a:pPr>
              <a:buFontTx/>
              <a:buNone/>
            </a:pPr>
            <a:r>
              <a:rPr lang="sv-SE" smtClean="0">
                <a:ea typeface="ＭＳ Ｐゴシック" pitchFamily="34" charset="-128"/>
              </a:rPr>
              <a:t>         q</a:t>
            </a:r>
            <a:r>
              <a:rPr lang="sv-SE" smtClean="0">
                <a:ea typeface="ＭＳ Ｐゴシック" pitchFamily="34" charset="-128"/>
                <a:cs typeface="Times New Roman" pitchFamily="18" charset="0"/>
              </a:rPr>
              <a:t>≈ (</a:t>
            </a:r>
            <a:r>
              <a:rPr lang="sv-SE" smtClean="0">
                <a:ea typeface="ＭＳ Ｐゴシック" pitchFamily="34" charset="-128"/>
              </a:rPr>
              <a:t>0 0 1/16)</a:t>
            </a:r>
          </a:p>
          <a:p>
            <a:pPr>
              <a:buFontTx/>
              <a:buNone/>
            </a:pPr>
            <a:r>
              <a:rPr lang="sv-SE" smtClean="0">
                <a:ea typeface="ＭＳ Ｐゴシック" pitchFamily="34" charset="-128"/>
              </a:rPr>
              <a:t>   instead of the superstructure reflections.</a:t>
            </a:r>
          </a:p>
        </p:txBody>
      </p:sp>
      <p:pic>
        <p:nvPicPr>
          <p:cNvPr id="53252" name="Picture 4" descr="b-unique"/>
          <p:cNvPicPr>
            <a:picLocks noChangeAspect="1" noChangeArrowheads="1"/>
          </p:cNvPicPr>
          <p:nvPr/>
        </p:nvPicPr>
        <p:blipFill>
          <a:blip r:embed="rId2"/>
          <a:srcRect l="42232" t="23140" r="478" b="48761"/>
          <a:stretch>
            <a:fillRect/>
          </a:stretch>
        </p:blipFill>
        <p:spPr bwMode="auto">
          <a:xfrm>
            <a:off x="2676525" y="3897313"/>
            <a:ext cx="4049713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Oval 5"/>
          <p:cNvSpPr>
            <a:spLocks noChangeArrowheads="1"/>
          </p:cNvSpPr>
          <p:nvPr/>
        </p:nvSpPr>
        <p:spPr bwMode="auto">
          <a:xfrm>
            <a:off x="3067050" y="5153025"/>
            <a:ext cx="133350" cy="1238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53254" name="Oval 6"/>
          <p:cNvSpPr>
            <a:spLocks noChangeArrowheads="1"/>
          </p:cNvSpPr>
          <p:nvPr/>
        </p:nvSpPr>
        <p:spPr bwMode="auto">
          <a:xfrm>
            <a:off x="3073400" y="5311775"/>
            <a:ext cx="133350" cy="1238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855663" y="452438"/>
            <a:ext cx="7070725" cy="1203325"/>
          </a:xfrm>
        </p:spPr>
        <p:txBody>
          <a:bodyPr/>
          <a:lstStyle/>
          <a:p>
            <a:r>
              <a:rPr lang="sv-SE" sz="3900" smtClean="0">
                <a:ea typeface="ＭＳ Ｐゴシック" pitchFamily="34" charset="-128"/>
              </a:rPr>
              <a:t>Modulation</a:t>
            </a:r>
            <a:r>
              <a:rPr lang="sv-SE" sz="2600" smtClean="0">
                <a:ea typeface="ＭＳ Ｐゴシック" pitchFamily="34" charset="-128"/>
              </a:rPr>
              <a:t/>
            </a:r>
            <a:br>
              <a:rPr lang="sv-SE" sz="2600" smtClean="0">
                <a:ea typeface="ＭＳ Ｐゴシック" pitchFamily="34" charset="-128"/>
              </a:rPr>
            </a:br>
            <a:r>
              <a:rPr lang="sv-SE" sz="2600" smtClean="0">
                <a:ea typeface="ＭＳ Ｐゴシック" pitchFamily="34" charset="-128"/>
              </a:rPr>
              <a:t>       O11 			        Br	</a:t>
            </a:r>
          </a:p>
        </p:txBody>
      </p:sp>
      <p:pic>
        <p:nvPicPr>
          <p:cNvPr id="54275" name="Picture 3" descr="ba_mod0"/>
          <p:cNvPicPr>
            <a:picLocks noChangeAspect="1" noChangeArrowheads="1"/>
          </p:cNvPicPr>
          <p:nvPr/>
        </p:nvPicPr>
        <p:blipFill>
          <a:blip r:embed="rId2"/>
          <a:srcRect l="8762" r="25729" b="7593"/>
          <a:stretch>
            <a:fillRect/>
          </a:stretch>
        </p:blipFill>
        <p:spPr bwMode="auto">
          <a:xfrm>
            <a:off x="2873375" y="1381125"/>
            <a:ext cx="4767263" cy="4868863"/>
          </a:xfrm>
          <a:prstGeom prst="rect">
            <a:avLst/>
          </a:prstGeom>
          <a:noFill/>
        </p:spPr>
      </p:pic>
      <p:pic>
        <p:nvPicPr>
          <p:cNvPr id="54276" name="Picture 4" descr="ba_mod2"/>
          <p:cNvPicPr>
            <a:picLocks noChangeAspect="1" noChangeArrowheads="1"/>
          </p:cNvPicPr>
          <p:nvPr/>
        </p:nvPicPr>
        <p:blipFill>
          <a:blip r:embed="rId3"/>
          <a:srcRect l="26009" r="37996"/>
          <a:stretch>
            <a:fillRect/>
          </a:stretch>
        </p:blipFill>
        <p:spPr bwMode="auto">
          <a:xfrm>
            <a:off x="381000" y="1385888"/>
            <a:ext cx="2689225" cy="5273675"/>
          </a:xfrm>
          <a:prstGeom prst="rect">
            <a:avLst/>
          </a:prstGeom>
          <a:noFill/>
        </p:spPr>
      </p:pic>
      <p:sp>
        <p:nvSpPr>
          <p:cNvPr id="54277" name="Line 5"/>
          <p:cNvSpPr>
            <a:spLocks noChangeShapeType="1"/>
          </p:cNvSpPr>
          <p:nvPr/>
        </p:nvSpPr>
        <p:spPr bwMode="auto">
          <a:xfrm>
            <a:off x="2247900" y="3505200"/>
            <a:ext cx="29527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14350"/>
            <a:ext cx="9001125" cy="1139825"/>
          </a:xfrm>
        </p:spPr>
        <p:txBody>
          <a:bodyPr/>
          <a:lstStyle/>
          <a:p>
            <a:pPr algn="ctr"/>
            <a:r>
              <a:rPr lang="sv-SE" sz="4000" smtClean="0">
                <a:ea typeface="ＭＳ Ｐゴシック" pitchFamily="34" charset="-128"/>
              </a:rPr>
              <a:t>Zn</a:t>
            </a:r>
            <a:r>
              <a:rPr lang="sv-SE" sz="4000" baseline="-25000" smtClean="0">
                <a:ea typeface="ＭＳ Ｐゴシック" pitchFamily="34" charset="-128"/>
              </a:rPr>
              <a:t>3-x</a:t>
            </a:r>
            <a:r>
              <a:rPr lang="sv-SE" sz="4000" smtClean="0">
                <a:ea typeface="ＭＳ Ｐゴシック" pitchFamily="34" charset="-128"/>
              </a:rPr>
              <a:t>Sb</a:t>
            </a:r>
            <a:r>
              <a:rPr lang="sv-SE" sz="4000" baseline="-25000" smtClean="0">
                <a:ea typeface="ＭＳ Ｐゴシック" pitchFamily="34" charset="-128"/>
              </a:rPr>
              <a:t>2</a:t>
            </a:r>
          </a:p>
        </p:txBody>
      </p:sp>
      <p:pic>
        <p:nvPicPr>
          <p:cNvPr id="86021" name="Picture 5" descr="znsb-pha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625" y="1395413"/>
            <a:ext cx="6878638" cy="5057775"/>
          </a:xfrm>
          <a:prstGeom prst="rect">
            <a:avLst/>
          </a:prstGeom>
          <a:noFill/>
        </p:spPr>
      </p:pic>
      <p:sp>
        <p:nvSpPr>
          <p:cNvPr id="86024" name="Line 8"/>
          <p:cNvSpPr>
            <a:spLocks noChangeShapeType="1"/>
          </p:cNvSpPr>
          <p:nvPr/>
        </p:nvSpPr>
        <p:spPr bwMode="auto">
          <a:xfrm flipH="1">
            <a:off x="4914900" y="1847850"/>
            <a:ext cx="3038475" cy="17716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2438" y="257175"/>
            <a:ext cx="8099425" cy="1139825"/>
          </a:xfrm>
        </p:spPr>
        <p:txBody>
          <a:bodyPr/>
          <a:lstStyle/>
          <a:p>
            <a:r>
              <a:rPr lang="sv-SE" smtClean="0">
                <a:ea typeface="ＭＳ Ｐゴシック" pitchFamily="34" charset="-128"/>
              </a:rPr>
              <a:t>Exchange of O for OH</a:t>
            </a:r>
          </a:p>
        </p:txBody>
      </p:sp>
      <p:pic>
        <p:nvPicPr>
          <p:cNvPr id="125955" name="Picture 3" descr="Ria_b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500" t="18227" r="15247" b="19731"/>
          <a:stretch>
            <a:fillRect/>
          </a:stretch>
        </p:blipFill>
        <p:spPr bwMode="auto">
          <a:xfrm rot="-21600000">
            <a:off x="0" y="1141413"/>
            <a:ext cx="8086725" cy="4997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>
                <a:ea typeface="ＭＳ Ｐゴシック" pitchFamily="34" charset="-128"/>
              </a:rPr>
              <a:t>Distances Br-O</a:t>
            </a:r>
          </a:p>
        </p:txBody>
      </p:sp>
      <p:pic>
        <p:nvPicPr>
          <p:cNvPr id="55299" name="Picture 3" descr="ba_mod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3113" y="939800"/>
            <a:ext cx="7986712" cy="5781675"/>
          </a:xfrm>
          <a:prstGeom prst="rect">
            <a:avLst/>
          </a:prstGeom>
          <a:noFill/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3295650" y="3133725"/>
            <a:ext cx="850900" cy="395288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marL="339725" indent="-339725" defTabSz="904875">
              <a:spcBef>
                <a:spcPct val="5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2000" b="0">
                <a:solidFill>
                  <a:srgbClr val="000000"/>
                </a:solidFill>
                <a:latin typeface="Times New Roman" pitchFamily="18" charset="0"/>
              </a:rPr>
              <a:t> Br-O 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4783138" y="4281488"/>
            <a:ext cx="1065212" cy="395287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marL="339725" indent="-339725" defTabSz="904875">
              <a:spcBef>
                <a:spcPct val="5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2000" b="0">
                <a:solidFill>
                  <a:srgbClr val="000000"/>
                </a:solidFill>
                <a:latin typeface="Times New Roman" pitchFamily="18" charset="0"/>
              </a:rPr>
              <a:t>Br-H-O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328738" y="2819400"/>
            <a:ext cx="8099425" cy="1139825"/>
          </a:xfrm>
        </p:spPr>
        <p:txBody>
          <a:bodyPr/>
          <a:lstStyle/>
          <a:p>
            <a:r>
              <a:rPr lang="sv-SE" sz="5400" smtClean="0">
                <a:ea typeface="ＭＳ Ｐゴシック" pitchFamily="34" charset="-128"/>
              </a:rPr>
              <a:t>Examples </a:t>
            </a:r>
            <a:r>
              <a:rPr lang="sv-SE" sz="4900" smtClean="0">
                <a:ea typeface="ＭＳ Ｐゴシック" pitchFamily="34" charset="-128"/>
              </a:rPr>
              <a:t/>
            </a:r>
            <a:br>
              <a:rPr lang="sv-SE" sz="49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1 Zn</a:t>
            </a:r>
            <a:r>
              <a:rPr lang="sv-SE" sz="2400" baseline="-25000" smtClean="0">
                <a:ea typeface="ＭＳ Ｐゴシック" pitchFamily="34" charset="-128"/>
              </a:rPr>
              <a:t>3-x</a:t>
            </a:r>
            <a:r>
              <a:rPr lang="sv-SE" sz="2400" smtClean="0">
                <a:ea typeface="ＭＳ Ｐゴシック" pitchFamily="34" charset="-128"/>
              </a:rPr>
              <a:t>Sb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br>
              <a:rPr lang="sv-SE" sz="2400" baseline="-250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2</a:t>
            </a:r>
            <a:r>
              <a:rPr lang="sv-SE" sz="2400" baseline="-25000" smtClean="0">
                <a:ea typeface="ＭＳ Ｐゴシック" pitchFamily="34" charset="-128"/>
              </a:rPr>
              <a:t> </a:t>
            </a:r>
            <a:r>
              <a:rPr lang="sv-SE" sz="2400" smtClean="0">
                <a:ea typeface="ＭＳ Ｐゴシック" pitchFamily="34" charset="-128"/>
              </a:rPr>
              <a:t>Stistaite</a:t>
            </a:r>
            <a:br>
              <a:rPr lang="sv-SE" sz="24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3 Onoratoite</a:t>
            </a:r>
            <a:br>
              <a:rPr lang="sv-SE" sz="24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4 Ba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r>
              <a:rPr lang="sv-SE" sz="2400" smtClean="0">
                <a:ea typeface="ＭＳ Ｐゴシック" pitchFamily="34" charset="-128"/>
              </a:rPr>
              <a:t>Cu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r>
              <a:rPr lang="sv-SE" sz="2400" smtClean="0">
                <a:ea typeface="ＭＳ Ｐゴシック" pitchFamily="34" charset="-128"/>
              </a:rPr>
              <a:t>Te</a:t>
            </a:r>
            <a:r>
              <a:rPr lang="sv-SE" sz="2400" baseline="-25000" smtClean="0">
                <a:ea typeface="ＭＳ Ｐゴシック" pitchFamily="34" charset="-128"/>
              </a:rPr>
              <a:t>4</a:t>
            </a:r>
            <a:r>
              <a:rPr lang="sv-SE" sz="2400" smtClean="0">
                <a:ea typeface="ＭＳ Ｐゴシック" pitchFamily="34" charset="-128"/>
              </a:rPr>
              <a:t>O</a:t>
            </a:r>
            <a:r>
              <a:rPr lang="sv-SE" sz="2400" baseline="-25000" smtClean="0">
                <a:ea typeface="ＭＳ Ｐゴシック" pitchFamily="34" charset="-128"/>
              </a:rPr>
              <a:t>11</a:t>
            </a:r>
            <a:r>
              <a:rPr lang="sv-SE" sz="2400" smtClean="0">
                <a:ea typeface="ＭＳ Ｐゴシック" pitchFamily="34" charset="-128"/>
              </a:rPr>
              <a:t>Br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r>
              <a:rPr lang="sv-SE" sz="2400" smtClean="0">
                <a:ea typeface="ＭＳ Ｐゴシック" pitchFamily="34" charset="-128"/>
              </a:rPr>
              <a:t> and Ba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r>
              <a:rPr lang="sv-SE" sz="2400" smtClean="0">
                <a:ea typeface="ＭＳ Ｐゴシック" pitchFamily="34" charset="-128"/>
              </a:rPr>
              <a:t>Cu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r>
              <a:rPr lang="sv-SE" sz="2400" smtClean="0">
                <a:ea typeface="ＭＳ Ｐゴシック" pitchFamily="34" charset="-128"/>
              </a:rPr>
              <a:t>Te</a:t>
            </a:r>
            <a:r>
              <a:rPr lang="sv-SE" sz="2400" baseline="-25000" smtClean="0">
                <a:ea typeface="ＭＳ Ｐゴシック" pitchFamily="34" charset="-128"/>
              </a:rPr>
              <a:t>4</a:t>
            </a:r>
            <a:r>
              <a:rPr lang="sv-SE" sz="2400" smtClean="0">
                <a:ea typeface="ＭＳ Ｐゴシック" pitchFamily="34" charset="-128"/>
              </a:rPr>
              <a:t>O</a:t>
            </a:r>
            <a:r>
              <a:rPr lang="sv-SE" sz="2400" baseline="-25000" smtClean="0">
                <a:ea typeface="ＭＳ Ｐゴシック" pitchFamily="34" charset="-128"/>
              </a:rPr>
              <a:t>11-d</a:t>
            </a:r>
            <a:r>
              <a:rPr lang="sv-SE" sz="2400" smtClean="0">
                <a:ea typeface="ＭＳ Ｐゴシック" pitchFamily="34" charset="-128"/>
              </a:rPr>
              <a:t>(OH)</a:t>
            </a:r>
            <a:r>
              <a:rPr lang="sv-SE" sz="2400" baseline="-25000" smtClean="0">
                <a:ea typeface="ＭＳ Ｐゴシック" pitchFamily="34" charset="-128"/>
              </a:rPr>
              <a:t>2d</a:t>
            </a:r>
            <a:r>
              <a:rPr lang="sv-SE" sz="2400" smtClean="0">
                <a:ea typeface="ＭＳ Ｐゴシック" pitchFamily="34" charset="-128"/>
              </a:rPr>
              <a:t>Br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br>
              <a:rPr lang="sv-SE" sz="2400" baseline="-25000" smtClean="0">
                <a:ea typeface="ＭＳ Ｐゴシック" pitchFamily="34" charset="-128"/>
              </a:rPr>
            </a:br>
            <a:r>
              <a:rPr lang="sv-SE" sz="2400" smtClean="0">
                <a:solidFill>
                  <a:srgbClr val="FF0000"/>
                </a:solidFill>
                <a:ea typeface="ＭＳ Ｐゴシック" pitchFamily="34" charset="-128"/>
              </a:rPr>
              <a:t>5 Ca</a:t>
            </a:r>
            <a:r>
              <a:rPr lang="sv-SE" sz="2400" baseline="-25000" smtClean="0">
                <a:solidFill>
                  <a:srgbClr val="FF0000"/>
                </a:solidFill>
                <a:ea typeface="ＭＳ Ｐゴシック" pitchFamily="34" charset="-128"/>
              </a:rPr>
              <a:t>28</a:t>
            </a:r>
            <a:r>
              <a:rPr lang="sv-SE" sz="2400" smtClean="0">
                <a:solidFill>
                  <a:srgbClr val="FF0000"/>
                </a:solidFill>
                <a:ea typeface="ＭＳ Ｐゴシック" pitchFamily="34" charset="-128"/>
              </a:rPr>
              <a:t>Ga</a:t>
            </a:r>
            <a:r>
              <a:rPr lang="sv-SE" sz="2400" baseline="-25000" smtClean="0">
                <a:solidFill>
                  <a:srgbClr val="FF0000"/>
                </a:solidFill>
                <a:ea typeface="ＭＳ Ｐゴシック" pitchFamily="34" charset="-128"/>
              </a:rPr>
              <a:t>11</a:t>
            </a:r>
            <a:r>
              <a:rPr lang="sv-SE" sz="2400" baseline="-25000" smtClean="0">
                <a:ea typeface="ＭＳ Ｐゴシック" pitchFamily="34" charset="-128"/>
              </a:rPr>
              <a:t/>
            </a:r>
            <a:br>
              <a:rPr lang="sv-SE" sz="2400" baseline="-250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6</a:t>
            </a:r>
            <a:r>
              <a:rPr lang="sv-SE" sz="2400" baseline="-25000" smtClean="0">
                <a:ea typeface="ＭＳ Ｐゴシック" pitchFamily="34" charset="-128"/>
              </a:rPr>
              <a:t> </a:t>
            </a:r>
            <a:r>
              <a:rPr lang="sv-SE" sz="2400" smtClean="0">
                <a:ea typeface="ＭＳ Ｐゴシック" pitchFamily="34" charset="-128"/>
              </a:rPr>
              <a:t>Re</a:t>
            </a:r>
            <a:r>
              <a:rPr lang="sv-SE" sz="2400" baseline="-25000" smtClean="0">
                <a:ea typeface="ＭＳ Ｐゴシック" pitchFamily="34" charset="-128"/>
              </a:rPr>
              <a:t>13</a:t>
            </a:r>
            <a:r>
              <a:rPr lang="sv-SE" sz="2400" smtClean="0">
                <a:ea typeface="ＭＳ Ｐゴシック" pitchFamily="34" charset="-128"/>
              </a:rPr>
              <a:t>(Cd/Zn)</a:t>
            </a:r>
            <a:r>
              <a:rPr lang="en-US" sz="2400" baseline="-25000" smtClean="0">
                <a:ea typeface="ＭＳ Ｐゴシック" pitchFamily="34" charset="-128"/>
                <a:cs typeface="Times New Roman" pitchFamily="18" charset="0"/>
              </a:rPr>
              <a:t>~58</a:t>
            </a:r>
            <a:r>
              <a:rPr lang="en-US" sz="2400" b="0" smtClean="0">
                <a:ea typeface="ＭＳ Ｐゴシック" pitchFamily="34" charset="-128"/>
                <a:cs typeface="Times New Roman" pitchFamily="18" charset="0"/>
              </a:rPr>
              <a:t/>
            </a:r>
            <a:br>
              <a:rPr lang="en-US" sz="2400" b="0" smtClean="0">
                <a:ea typeface="ＭＳ Ｐゴシック" pitchFamily="34" charset="-128"/>
                <a:cs typeface="Times New Roman" pitchFamily="18" charset="0"/>
              </a:rPr>
            </a:br>
            <a:r>
              <a:rPr lang="en-US" sz="2400" smtClean="0">
                <a:ea typeface="ＭＳ Ｐゴシック" pitchFamily="34" charset="-128"/>
                <a:cs typeface="Times New Roman" pitchFamily="18" charset="0"/>
              </a:rPr>
              <a:t>7 </a:t>
            </a:r>
            <a:r>
              <a:rPr lang="sv-SE" sz="2400" smtClean="0">
                <a:ea typeface="ＭＳ Ｐゴシック" pitchFamily="34" charset="-128"/>
              </a:rPr>
              <a:t>ReGe</a:t>
            </a:r>
            <a:r>
              <a:rPr lang="sv-SE" sz="2400" baseline="-25000" smtClean="0">
                <a:ea typeface="ＭＳ Ｐゴシック" pitchFamily="34" charset="-128"/>
              </a:rPr>
              <a:t>2-x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52563" y="260350"/>
            <a:ext cx="6167437" cy="3735388"/>
          </a:xfrm>
        </p:spPr>
        <p:txBody>
          <a:bodyPr/>
          <a:lstStyle/>
          <a:p>
            <a:r>
              <a:rPr lang="sv-SE" smtClean="0">
                <a:ea typeface="ＭＳ Ｐゴシック" pitchFamily="34" charset="-128"/>
              </a:rPr>
              <a:t>Memories of Lviv (Lvov, Lwow, Lemberg, Leopolis)</a:t>
            </a:r>
          </a:p>
        </p:txBody>
      </p:sp>
      <p:pic>
        <p:nvPicPr>
          <p:cNvPr id="126979" name="Picture 3" descr="euga"/>
          <p:cNvPicPr>
            <a:picLocks noChangeAspect="1" noChangeArrowheads="1"/>
          </p:cNvPicPr>
          <p:nvPr/>
        </p:nvPicPr>
        <p:blipFill>
          <a:blip r:embed="rId2"/>
          <a:srcRect l="2551" t="60478" r="27487" b="15572"/>
          <a:stretch>
            <a:fillRect/>
          </a:stretch>
        </p:blipFill>
        <p:spPr bwMode="auto">
          <a:xfrm>
            <a:off x="0" y="3100388"/>
            <a:ext cx="9001125" cy="3695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4688" y="331788"/>
            <a:ext cx="7651750" cy="1466850"/>
          </a:xfrm>
        </p:spPr>
        <p:txBody>
          <a:bodyPr/>
          <a:lstStyle/>
          <a:p>
            <a:r>
              <a:rPr lang="sv-SE" smtClean="0">
                <a:solidFill>
                  <a:srgbClr val="00FF00"/>
                </a:solidFill>
                <a:ea typeface="ＭＳ Ｐゴシック" pitchFamily="34" charset="-128"/>
              </a:rPr>
              <a:t>Ca</a:t>
            </a:r>
            <a:r>
              <a:rPr lang="sv-SE" baseline="-25000" smtClean="0">
                <a:solidFill>
                  <a:srgbClr val="00FF00"/>
                </a:solidFill>
                <a:ea typeface="ＭＳ Ｐゴシック" pitchFamily="34" charset="-128"/>
              </a:rPr>
              <a:t>28</a:t>
            </a:r>
            <a:r>
              <a:rPr lang="sv-SE" smtClean="0">
                <a:solidFill>
                  <a:srgbClr val="FF0000"/>
                </a:solidFill>
                <a:ea typeface="ＭＳ Ｐゴシック" pitchFamily="34" charset="-128"/>
              </a:rPr>
              <a:t>Ga</a:t>
            </a:r>
            <a:r>
              <a:rPr lang="sv-SE" baseline="-25000" smtClean="0">
                <a:solidFill>
                  <a:srgbClr val="FF0000"/>
                </a:solidFill>
                <a:ea typeface="ＭＳ Ｐゴシック" pitchFamily="34" charset="-128"/>
              </a:rPr>
              <a:t>11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8938" y="1984375"/>
            <a:ext cx="8364537" cy="1747838"/>
          </a:xfrm>
        </p:spPr>
        <p:txBody>
          <a:bodyPr/>
          <a:lstStyle/>
          <a:p>
            <a:r>
              <a:rPr lang="sv-SE" i="1" smtClean="0">
                <a:ea typeface="ＭＳ Ｐゴシック" pitchFamily="34" charset="-128"/>
              </a:rPr>
              <a:t>Imm2</a:t>
            </a:r>
            <a:r>
              <a:rPr lang="sv-SE" smtClean="0">
                <a:ea typeface="ＭＳ Ｐゴシック" pitchFamily="34" charset="-128"/>
              </a:rPr>
              <a:t>, a=5.324Å, b=61.445Å,c=7.488Å</a:t>
            </a:r>
          </a:p>
          <a:p>
            <a:r>
              <a:rPr lang="sv-SE" smtClean="0">
                <a:ea typeface="ＭＳ Ｐゴシック" pitchFamily="34" charset="-128"/>
              </a:rPr>
              <a:t>15 Ca positions, 6 Ga positions</a:t>
            </a:r>
          </a:p>
        </p:txBody>
      </p:sp>
      <p:pic>
        <p:nvPicPr>
          <p:cNvPr id="128004" name="Picture 4" descr="euga"/>
          <p:cNvPicPr>
            <a:picLocks noChangeAspect="1" noChangeArrowheads="1"/>
          </p:cNvPicPr>
          <p:nvPr/>
        </p:nvPicPr>
        <p:blipFill>
          <a:blip r:embed="rId2"/>
          <a:srcRect l="2551" t="60478" r="27487" b="15572"/>
          <a:stretch>
            <a:fillRect/>
          </a:stretch>
        </p:blipFill>
        <p:spPr bwMode="auto">
          <a:xfrm>
            <a:off x="0" y="3100388"/>
            <a:ext cx="9001125" cy="3695700"/>
          </a:xfrm>
          <a:prstGeom prst="rect">
            <a:avLst/>
          </a:prstGeom>
          <a:noFill/>
        </p:spPr>
      </p:pic>
      <p:sp>
        <p:nvSpPr>
          <p:cNvPr id="128005" name="Line 5"/>
          <p:cNvSpPr>
            <a:spLocks noChangeShapeType="1"/>
          </p:cNvSpPr>
          <p:nvPr/>
        </p:nvSpPr>
        <p:spPr bwMode="auto">
          <a:xfrm>
            <a:off x="1027113" y="3635375"/>
            <a:ext cx="71437" cy="27305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28006" name="Line 6"/>
          <p:cNvSpPr>
            <a:spLocks noChangeShapeType="1"/>
          </p:cNvSpPr>
          <p:nvPr/>
        </p:nvSpPr>
        <p:spPr bwMode="auto">
          <a:xfrm>
            <a:off x="2430463" y="3635375"/>
            <a:ext cx="71437" cy="27305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28007" name="Line 7"/>
          <p:cNvSpPr>
            <a:spLocks noChangeShapeType="1"/>
          </p:cNvSpPr>
          <p:nvPr/>
        </p:nvSpPr>
        <p:spPr bwMode="auto">
          <a:xfrm>
            <a:off x="3705225" y="3635375"/>
            <a:ext cx="71438" cy="27305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28008" name="Line 8"/>
          <p:cNvSpPr>
            <a:spLocks noChangeShapeType="1"/>
          </p:cNvSpPr>
          <p:nvPr/>
        </p:nvSpPr>
        <p:spPr bwMode="auto">
          <a:xfrm>
            <a:off x="5065713" y="3635375"/>
            <a:ext cx="73025" cy="27305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28009" name="Line 9"/>
          <p:cNvSpPr>
            <a:spLocks noChangeShapeType="1"/>
          </p:cNvSpPr>
          <p:nvPr/>
        </p:nvSpPr>
        <p:spPr bwMode="auto">
          <a:xfrm>
            <a:off x="6384925" y="3635375"/>
            <a:ext cx="71438" cy="27305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28010" name="Line 10"/>
          <p:cNvSpPr>
            <a:spLocks noChangeShapeType="1"/>
          </p:cNvSpPr>
          <p:nvPr/>
        </p:nvSpPr>
        <p:spPr bwMode="auto">
          <a:xfrm>
            <a:off x="7718425" y="3592513"/>
            <a:ext cx="71438" cy="27305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28011" name="Line 11"/>
          <p:cNvSpPr>
            <a:spLocks noChangeShapeType="1"/>
          </p:cNvSpPr>
          <p:nvPr/>
        </p:nvSpPr>
        <p:spPr bwMode="auto">
          <a:xfrm>
            <a:off x="388938" y="3635375"/>
            <a:ext cx="71437" cy="27305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28012" name="Line 12"/>
          <p:cNvSpPr>
            <a:spLocks noChangeShapeType="1"/>
          </p:cNvSpPr>
          <p:nvPr/>
        </p:nvSpPr>
        <p:spPr bwMode="auto">
          <a:xfrm>
            <a:off x="1608138" y="3635375"/>
            <a:ext cx="71437" cy="27305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28013" name="Line 13"/>
          <p:cNvSpPr>
            <a:spLocks noChangeShapeType="1"/>
          </p:cNvSpPr>
          <p:nvPr/>
        </p:nvSpPr>
        <p:spPr bwMode="auto">
          <a:xfrm>
            <a:off x="2528888" y="3635375"/>
            <a:ext cx="71437" cy="27305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28014" name="Line 14"/>
          <p:cNvSpPr>
            <a:spLocks noChangeShapeType="1"/>
          </p:cNvSpPr>
          <p:nvPr/>
        </p:nvSpPr>
        <p:spPr bwMode="auto">
          <a:xfrm>
            <a:off x="3408363" y="3635375"/>
            <a:ext cx="71437" cy="27305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28015" name="Line 15"/>
          <p:cNvSpPr>
            <a:spLocks noChangeShapeType="1"/>
          </p:cNvSpPr>
          <p:nvPr/>
        </p:nvSpPr>
        <p:spPr bwMode="auto">
          <a:xfrm>
            <a:off x="4429125" y="3635375"/>
            <a:ext cx="71438" cy="27305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28016" name="Line 16"/>
          <p:cNvSpPr>
            <a:spLocks noChangeShapeType="1"/>
          </p:cNvSpPr>
          <p:nvPr/>
        </p:nvSpPr>
        <p:spPr bwMode="auto">
          <a:xfrm>
            <a:off x="5689600" y="3635375"/>
            <a:ext cx="71438" cy="27305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28017" name="Line 17"/>
          <p:cNvSpPr>
            <a:spLocks noChangeShapeType="1"/>
          </p:cNvSpPr>
          <p:nvPr/>
        </p:nvSpPr>
        <p:spPr bwMode="auto">
          <a:xfrm>
            <a:off x="6838950" y="3635375"/>
            <a:ext cx="71438" cy="27305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28018" name="Line 18"/>
          <p:cNvSpPr>
            <a:spLocks noChangeShapeType="1"/>
          </p:cNvSpPr>
          <p:nvPr/>
        </p:nvSpPr>
        <p:spPr bwMode="auto">
          <a:xfrm>
            <a:off x="7689850" y="3635375"/>
            <a:ext cx="71438" cy="27305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>
                <a:ea typeface="ＭＳ Ｐゴシック" pitchFamily="34" charset="-128"/>
              </a:rPr>
              <a:t>Composite?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850" y="1409700"/>
            <a:ext cx="7791450" cy="4467225"/>
          </a:xfrm>
        </p:spPr>
        <p:txBody>
          <a:bodyPr/>
          <a:lstStyle/>
          <a:p>
            <a:pPr>
              <a:buFontTx/>
              <a:buNone/>
            </a:pPr>
            <a:r>
              <a:rPr lang="sv-SE" smtClean="0">
                <a:ea typeface="ＭＳ Ｐゴシック" pitchFamily="34" charset="-128"/>
              </a:rPr>
              <a:t>Yes, a single Ga position and one Ca. </a:t>
            </a:r>
          </a:p>
          <a:p>
            <a:pPr>
              <a:buFontTx/>
              <a:buNone/>
            </a:pPr>
            <a:r>
              <a:rPr lang="sv-SE" i="1" smtClean="0">
                <a:ea typeface="ＭＳ Ｐゴシック" pitchFamily="34" charset="-128"/>
              </a:rPr>
              <a:t>Xmmm(0</a:t>
            </a:r>
            <a:r>
              <a:rPr lang="sv-SE" i="1" smtClean="0">
                <a:latin typeface="Symbol" pitchFamily="18" charset="2"/>
                <a:ea typeface="ＭＳ Ｐゴシック" pitchFamily="34" charset="-128"/>
              </a:rPr>
              <a:t>b</a:t>
            </a:r>
            <a:r>
              <a:rPr lang="sv-SE" i="1" smtClean="0">
                <a:ea typeface="ＭＳ Ｐゴシック" pitchFamily="34" charset="-128"/>
              </a:rPr>
              <a:t>0)00s</a:t>
            </a:r>
            <a:r>
              <a:rPr lang="sv-SE" smtClean="0">
                <a:ea typeface="ＭＳ Ｐゴシック" pitchFamily="34" charset="-128"/>
              </a:rPr>
              <a:t>, </a:t>
            </a:r>
            <a:r>
              <a:rPr lang="sv-SE" smtClean="0">
                <a:latin typeface="Symbol" pitchFamily="18" charset="2"/>
                <a:ea typeface="ＭＳ Ｐゴシック" pitchFamily="34" charset="-128"/>
              </a:rPr>
              <a:t>b</a:t>
            </a:r>
            <a:r>
              <a:rPr lang="sv-SE" smtClean="0">
                <a:ea typeface="ＭＳ Ｐゴシック" pitchFamily="34" charset="-128"/>
              </a:rPr>
              <a:t>=0.2727=3/11</a:t>
            </a:r>
          </a:p>
          <a:p>
            <a:pPr>
              <a:buFontTx/>
              <a:buNone/>
            </a:pPr>
            <a:r>
              <a:rPr lang="sv-SE" smtClean="0">
                <a:ea typeface="ＭＳ Ｐゴシック" pitchFamily="34" charset="-128"/>
              </a:rPr>
              <a:t>a=5.324Å, b=4.7265Å,c=7.488Å,              38 parameters (60)</a:t>
            </a:r>
          </a:p>
          <a:p>
            <a:pPr>
              <a:buFontTx/>
              <a:buNone/>
            </a:pPr>
            <a:r>
              <a:rPr lang="sv-SE" smtClean="0">
                <a:ea typeface="ＭＳ Ｐゴシック" pitchFamily="34" charset="-128"/>
              </a:rPr>
              <a:t>Ca</a:t>
            </a:r>
            <a:r>
              <a:rPr lang="sv-SE" baseline="-25000" smtClean="0">
                <a:ea typeface="ＭＳ Ｐゴシック" pitchFamily="34" charset="-128"/>
              </a:rPr>
              <a:t>28</a:t>
            </a:r>
            <a:r>
              <a:rPr lang="sv-SE" smtClean="0">
                <a:ea typeface="ＭＳ Ｐゴシック" pitchFamily="34" charset="-128"/>
              </a:rPr>
              <a:t>(Ga,Ge)</a:t>
            </a:r>
            <a:r>
              <a:rPr lang="sv-SE" baseline="-25000" smtClean="0">
                <a:ea typeface="ＭＳ Ｐゴシック" pitchFamily="34" charset="-128"/>
              </a:rPr>
              <a:t>11-x</a:t>
            </a:r>
            <a:r>
              <a:rPr lang="sv-SE" smtClean="0">
                <a:ea typeface="ＭＳ Ｐゴシック" pitchFamily="34" charset="-128"/>
              </a:rPr>
              <a:t>   ?</a:t>
            </a:r>
            <a:endParaRPr lang="sv-SE" baseline="-25000" smtClean="0">
              <a:ea typeface="ＭＳ Ｐゴシック" pitchFamily="34" charset="-128"/>
            </a:endParaRPr>
          </a:p>
          <a:p>
            <a:pPr>
              <a:buFontTx/>
              <a:buNone/>
            </a:pPr>
            <a:endParaRPr lang="sv-SE" smtClean="0">
              <a:ea typeface="ＭＳ Ｐゴシック" pitchFamily="34" charset="-128"/>
            </a:endParaRPr>
          </a:p>
        </p:txBody>
      </p:sp>
      <p:pic>
        <p:nvPicPr>
          <p:cNvPr id="129028" name="Picture 4" descr="euga"/>
          <p:cNvPicPr>
            <a:picLocks noChangeAspect="1" noChangeArrowheads="1"/>
          </p:cNvPicPr>
          <p:nvPr/>
        </p:nvPicPr>
        <p:blipFill>
          <a:blip r:embed="rId2"/>
          <a:srcRect l="2551" t="60478" r="27487" b="15572"/>
          <a:stretch>
            <a:fillRect/>
          </a:stretch>
        </p:blipFill>
        <p:spPr bwMode="auto">
          <a:xfrm>
            <a:off x="0" y="3100388"/>
            <a:ext cx="9001125" cy="3695700"/>
          </a:xfrm>
          <a:prstGeom prst="rect">
            <a:avLst/>
          </a:prstGeom>
          <a:noFill/>
        </p:spPr>
      </p:pic>
      <p:sp>
        <p:nvSpPr>
          <p:cNvPr id="129029" name="Line 5"/>
          <p:cNvSpPr>
            <a:spLocks noChangeShapeType="1"/>
          </p:cNvSpPr>
          <p:nvPr/>
        </p:nvSpPr>
        <p:spPr bwMode="auto">
          <a:xfrm>
            <a:off x="1027113" y="3635375"/>
            <a:ext cx="71437" cy="27305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29030" name="Line 6"/>
          <p:cNvSpPr>
            <a:spLocks noChangeShapeType="1"/>
          </p:cNvSpPr>
          <p:nvPr/>
        </p:nvSpPr>
        <p:spPr bwMode="auto">
          <a:xfrm>
            <a:off x="2430463" y="3635375"/>
            <a:ext cx="71437" cy="27305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29031" name="Line 7"/>
          <p:cNvSpPr>
            <a:spLocks noChangeShapeType="1"/>
          </p:cNvSpPr>
          <p:nvPr/>
        </p:nvSpPr>
        <p:spPr bwMode="auto">
          <a:xfrm>
            <a:off x="3705225" y="3635375"/>
            <a:ext cx="71438" cy="27305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29032" name="Line 8"/>
          <p:cNvSpPr>
            <a:spLocks noChangeShapeType="1"/>
          </p:cNvSpPr>
          <p:nvPr/>
        </p:nvSpPr>
        <p:spPr bwMode="auto">
          <a:xfrm>
            <a:off x="5065713" y="3635375"/>
            <a:ext cx="73025" cy="27305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29033" name="Line 9"/>
          <p:cNvSpPr>
            <a:spLocks noChangeShapeType="1"/>
          </p:cNvSpPr>
          <p:nvPr/>
        </p:nvSpPr>
        <p:spPr bwMode="auto">
          <a:xfrm>
            <a:off x="6384925" y="3635375"/>
            <a:ext cx="71438" cy="27305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29034" name="Line 10"/>
          <p:cNvSpPr>
            <a:spLocks noChangeShapeType="1"/>
          </p:cNvSpPr>
          <p:nvPr/>
        </p:nvSpPr>
        <p:spPr bwMode="auto">
          <a:xfrm>
            <a:off x="7718425" y="3592513"/>
            <a:ext cx="71438" cy="27305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29035" name="Line 11"/>
          <p:cNvSpPr>
            <a:spLocks noChangeShapeType="1"/>
          </p:cNvSpPr>
          <p:nvPr/>
        </p:nvSpPr>
        <p:spPr bwMode="auto">
          <a:xfrm>
            <a:off x="388938" y="3635375"/>
            <a:ext cx="71437" cy="27305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29036" name="Line 12"/>
          <p:cNvSpPr>
            <a:spLocks noChangeShapeType="1"/>
          </p:cNvSpPr>
          <p:nvPr/>
        </p:nvSpPr>
        <p:spPr bwMode="auto">
          <a:xfrm>
            <a:off x="1608138" y="3635375"/>
            <a:ext cx="71437" cy="27305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29037" name="Line 13"/>
          <p:cNvSpPr>
            <a:spLocks noChangeShapeType="1"/>
          </p:cNvSpPr>
          <p:nvPr/>
        </p:nvSpPr>
        <p:spPr bwMode="auto">
          <a:xfrm>
            <a:off x="2528888" y="3635375"/>
            <a:ext cx="71437" cy="27305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29038" name="Line 14"/>
          <p:cNvSpPr>
            <a:spLocks noChangeShapeType="1"/>
          </p:cNvSpPr>
          <p:nvPr/>
        </p:nvSpPr>
        <p:spPr bwMode="auto">
          <a:xfrm>
            <a:off x="3408363" y="3635375"/>
            <a:ext cx="71437" cy="27305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29039" name="Line 15"/>
          <p:cNvSpPr>
            <a:spLocks noChangeShapeType="1"/>
          </p:cNvSpPr>
          <p:nvPr/>
        </p:nvSpPr>
        <p:spPr bwMode="auto">
          <a:xfrm>
            <a:off x="4429125" y="3635375"/>
            <a:ext cx="71438" cy="27305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29040" name="Line 16"/>
          <p:cNvSpPr>
            <a:spLocks noChangeShapeType="1"/>
          </p:cNvSpPr>
          <p:nvPr/>
        </p:nvSpPr>
        <p:spPr bwMode="auto">
          <a:xfrm>
            <a:off x="5689600" y="3635375"/>
            <a:ext cx="71438" cy="27305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29041" name="Line 17"/>
          <p:cNvSpPr>
            <a:spLocks noChangeShapeType="1"/>
          </p:cNvSpPr>
          <p:nvPr/>
        </p:nvSpPr>
        <p:spPr bwMode="auto">
          <a:xfrm>
            <a:off x="6838950" y="3635375"/>
            <a:ext cx="71438" cy="27305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29042" name="Line 18"/>
          <p:cNvSpPr>
            <a:spLocks noChangeShapeType="1"/>
          </p:cNvSpPr>
          <p:nvPr/>
        </p:nvSpPr>
        <p:spPr bwMode="auto">
          <a:xfrm>
            <a:off x="7689850" y="3635375"/>
            <a:ext cx="71438" cy="27305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328738" y="2819400"/>
            <a:ext cx="8099425" cy="1139825"/>
          </a:xfrm>
        </p:spPr>
        <p:txBody>
          <a:bodyPr/>
          <a:lstStyle/>
          <a:p>
            <a:r>
              <a:rPr lang="sv-SE" sz="5400" smtClean="0">
                <a:ea typeface="ＭＳ Ｐゴシック" pitchFamily="34" charset="-128"/>
              </a:rPr>
              <a:t>Examples </a:t>
            </a:r>
            <a:r>
              <a:rPr lang="sv-SE" sz="4900" smtClean="0">
                <a:ea typeface="ＭＳ Ｐゴシック" pitchFamily="34" charset="-128"/>
              </a:rPr>
              <a:t/>
            </a:r>
            <a:br>
              <a:rPr lang="sv-SE" sz="49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1 Zn</a:t>
            </a:r>
            <a:r>
              <a:rPr lang="sv-SE" sz="2400" baseline="-25000" smtClean="0">
                <a:ea typeface="ＭＳ Ｐゴシック" pitchFamily="34" charset="-128"/>
              </a:rPr>
              <a:t>3-x</a:t>
            </a:r>
            <a:r>
              <a:rPr lang="sv-SE" sz="2400" smtClean="0">
                <a:ea typeface="ＭＳ Ｐゴシック" pitchFamily="34" charset="-128"/>
              </a:rPr>
              <a:t>Sb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br>
              <a:rPr lang="sv-SE" sz="2400" baseline="-250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2</a:t>
            </a:r>
            <a:r>
              <a:rPr lang="sv-SE" sz="2400" baseline="-25000" smtClean="0">
                <a:ea typeface="ＭＳ Ｐゴシック" pitchFamily="34" charset="-128"/>
              </a:rPr>
              <a:t> </a:t>
            </a:r>
            <a:r>
              <a:rPr lang="sv-SE" sz="2400" smtClean="0">
                <a:ea typeface="ＭＳ Ｐゴシック" pitchFamily="34" charset="-128"/>
              </a:rPr>
              <a:t>Stistaite</a:t>
            </a:r>
            <a:br>
              <a:rPr lang="sv-SE" sz="24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3 Onoratoite</a:t>
            </a:r>
            <a:br>
              <a:rPr lang="sv-SE" sz="24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4 Ba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r>
              <a:rPr lang="sv-SE" sz="2400" smtClean="0">
                <a:ea typeface="ＭＳ Ｐゴシック" pitchFamily="34" charset="-128"/>
              </a:rPr>
              <a:t>Cu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r>
              <a:rPr lang="sv-SE" sz="2400" smtClean="0">
                <a:ea typeface="ＭＳ Ｐゴシック" pitchFamily="34" charset="-128"/>
              </a:rPr>
              <a:t>Te</a:t>
            </a:r>
            <a:r>
              <a:rPr lang="sv-SE" sz="2400" baseline="-25000" smtClean="0">
                <a:ea typeface="ＭＳ Ｐゴシック" pitchFamily="34" charset="-128"/>
              </a:rPr>
              <a:t>4</a:t>
            </a:r>
            <a:r>
              <a:rPr lang="sv-SE" sz="2400" smtClean="0">
                <a:ea typeface="ＭＳ Ｐゴシック" pitchFamily="34" charset="-128"/>
              </a:rPr>
              <a:t>O</a:t>
            </a:r>
            <a:r>
              <a:rPr lang="sv-SE" sz="2400" baseline="-25000" smtClean="0">
                <a:ea typeface="ＭＳ Ｐゴシック" pitchFamily="34" charset="-128"/>
              </a:rPr>
              <a:t>11</a:t>
            </a:r>
            <a:r>
              <a:rPr lang="sv-SE" sz="2400" smtClean="0">
                <a:ea typeface="ＭＳ Ｐゴシック" pitchFamily="34" charset="-128"/>
              </a:rPr>
              <a:t>Br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r>
              <a:rPr lang="sv-SE" sz="2400" smtClean="0">
                <a:ea typeface="ＭＳ Ｐゴシック" pitchFamily="34" charset="-128"/>
              </a:rPr>
              <a:t> and Ba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r>
              <a:rPr lang="sv-SE" sz="2400" smtClean="0">
                <a:ea typeface="ＭＳ Ｐゴシック" pitchFamily="34" charset="-128"/>
              </a:rPr>
              <a:t>Cu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r>
              <a:rPr lang="sv-SE" sz="2400" smtClean="0">
                <a:ea typeface="ＭＳ Ｐゴシック" pitchFamily="34" charset="-128"/>
              </a:rPr>
              <a:t>Te</a:t>
            </a:r>
            <a:r>
              <a:rPr lang="sv-SE" sz="2400" baseline="-25000" smtClean="0">
                <a:ea typeface="ＭＳ Ｐゴシック" pitchFamily="34" charset="-128"/>
              </a:rPr>
              <a:t>4</a:t>
            </a:r>
            <a:r>
              <a:rPr lang="sv-SE" sz="2400" smtClean="0">
                <a:ea typeface="ＭＳ Ｐゴシック" pitchFamily="34" charset="-128"/>
              </a:rPr>
              <a:t>O</a:t>
            </a:r>
            <a:r>
              <a:rPr lang="sv-SE" sz="2400" baseline="-25000" smtClean="0">
                <a:ea typeface="ＭＳ Ｐゴシック" pitchFamily="34" charset="-128"/>
              </a:rPr>
              <a:t>11-d</a:t>
            </a:r>
            <a:r>
              <a:rPr lang="sv-SE" sz="2400" smtClean="0">
                <a:ea typeface="ＭＳ Ｐゴシック" pitchFamily="34" charset="-128"/>
              </a:rPr>
              <a:t>(OH)</a:t>
            </a:r>
            <a:r>
              <a:rPr lang="sv-SE" sz="2400" baseline="-25000" smtClean="0">
                <a:ea typeface="ＭＳ Ｐゴシック" pitchFamily="34" charset="-128"/>
              </a:rPr>
              <a:t>2d</a:t>
            </a:r>
            <a:r>
              <a:rPr lang="sv-SE" sz="2400" smtClean="0">
                <a:ea typeface="ＭＳ Ｐゴシック" pitchFamily="34" charset="-128"/>
              </a:rPr>
              <a:t>Br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br>
              <a:rPr lang="sv-SE" sz="2400" baseline="-250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5 Ca</a:t>
            </a:r>
            <a:r>
              <a:rPr lang="sv-SE" sz="2400" baseline="-25000" smtClean="0">
                <a:ea typeface="ＭＳ Ｐゴシック" pitchFamily="34" charset="-128"/>
              </a:rPr>
              <a:t>28</a:t>
            </a:r>
            <a:r>
              <a:rPr lang="sv-SE" sz="2400" smtClean="0">
                <a:ea typeface="ＭＳ Ｐゴシック" pitchFamily="34" charset="-128"/>
              </a:rPr>
              <a:t>Ga</a:t>
            </a:r>
            <a:r>
              <a:rPr lang="sv-SE" sz="2400" baseline="-25000" smtClean="0">
                <a:ea typeface="ＭＳ Ｐゴシック" pitchFamily="34" charset="-128"/>
              </a:rPr>
              <a:t>11</a:t>
            </a:r>
            <a:br>
              <a:rPr lang="sv-SE" sz="2400" baseline="-25000" smtClean="0">
                <a:ea typeface="ＭＳ Ｐゴシック" pitchFamily="34" charset="-128"/>
              </a:rPr>
            </a:br>
            <a:r>
              <a:rPr lang="sv-SE" sz="2400" smtClean="0">
                <a:solidFill>
                  <a:srgbClr val="FF0000"/>
                </a:solidFill>
                <a:ea typeface="ＭＳ Ｐゴシック" pitchFamily="34" charset="-128"/>
              </a:rPr>
              <a:t>6</a:t>
            </a:r>
            <a:r>
              <a:rPr lang="sv-SE" sz="2400" baseline="-2500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sv-SE" sz="2400" smtClean="0">
                <a:solidFill>
                  <a:srgbClr val="FF0000"/>
                </a:solidFill>
                <a:ea typeface="ＭＳ Ｐゴシック" pitchFamily="34" charset="-128"/>
              </a:rPr>
              <a:t>Re</a:t>
            </a:r>
            <a:r>
              <a:rPr lang="sv-SE" sz="2400" baseline="-25000" smtClean="0">
                <a:solidFill>
                  <a:srgbClr val="FF0000"/>
                </a:solidFill>
                <a:ea typeface="ＭＳ Ｐゴシック" pitchFamily="34" charset="-128"/>
              </a:rPr>
              <a:t>13</a:t>
            </a:r>
            <a:r>
              <a:rPr lang="sv-SE" sz="2400" smtClean="0">
                <a:solidFill>
                  <a:srgbClr val="FF0000"/>
                </a:solidFill>
                <a:ea typeface="ＭＳ Ｐゴシック" pitchFamily="34" charset="-128"/>
              </a:rPr>
              <a:t>(Cd/Zn)</a:t>
            </a:r>
            <a:r>
              <a:rPr lang="en-US" sz="2400" baseline="-25000" smtClean="0">
                <a:solidFill>
                  <a:srgbClr val="FF0000"/>
                </a:solidFill>
                <a:ea typeface="ＭＳ Ｐゴシック" pitchFamily="34" charset="-128"/>
                <a:cs typeface="Times New Roman" pitchFamily="18" charset="0"/>
              </a:rPr>
              <a:t>~58</a:t>
            </a:r>
            <a:r>
              <a:rPr lang="en-US" sz="2400" b="0" smtClean="0">
                <a:ea typeface="ＭＳ Ｐゴシック" pitchFamily="34" charset="-128"/>
                <a:cs typeface="Times New Roman" pitchFamily="18" charset="0"/>
              </a:rPr>
              <a:t/>
            </a:r>
            <a:br>
              <a:rPr lang="en-US" sz="2400" b="0" smtClean="0">
                <a:ea typeface="ＭＳ Ｐゴシック" pitchFamily="34" charset="-128"/>
                <a:cs typeface="Times New Roman" pitchFamily="18" charset="0"/>
              </a:rPr>
            </a:br>
            <a:r>
              <a:rPr lang="en-US" sz="2400" smtClean="0">
                <a:ea typeface="ＭＳ Ｐゴシック" pitchFamily="34" charset="-128"/>
                <a:cs typeface="Times New Roman" pitchFamily="18" charset="0"/>
              </a:rPr>
              <a:t>7 </a:t>
            </a:r>
            <a:r>
              <a:rPr lang="sv-SE" sz="2400" smtClean="0">
                <a:ea typeface="ＭＳ Ｐゴシック" pitchFamily="34" charset="-128"/>
              </a:rPr>
              <a:t>ReGe</a:t>
            </a:r>
            <a:r>
              <a:rPr lang="sv-SE" sz="2400" baseline="-25000" smtClean="0">
                <a:ea typeface="ＭＳ Ｐゴシック" pitchFamily="34" charset="-128"/>
              </a:rPr>
              <a:t>2-x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7325" y="474663"/>
            <a:ext cx="8813800" cy="2114550"/>
          </a:xfrm>
        </p:spPr>
        <p:txBody>
          <a:bodyPr/>
          <a:lstStyle/>
          <a:p>
            <a:r>
              <a:rPr lang="sv-SE" sz="2400" smtClean="0">
                <a:ea typeface="ＭＳ Ｐゴシック" pitchFamily="34" charset="-128"/>
              </a:rPr>
              <a:t>Hexagonal Approximants in the Re</a:t>
            </a:r>
            <a:r>
              <a:rPr lang="sv-SE" sz="2400" baseline="-25000" smtClean="0">
                <a:ea typeface="ＭＳ Ｐゴシック" pitchFamily="34" charset="-128"/>
              </a:rPr>
              <a:t>13</a:t>
            </a:r>
            <a:r>
              <a:rPr lang="sv-SE" sz="2400" smtClean="0">
                <a:ea typeface="ＭＳ Ｐゴシック" pitchFamily="34" charset="-128"/>
              </a:rPr>
              <a:t>(Cd/Zn)</a:t>
            </a:r>
            <a:r>
              <a:rPr lang="en-US" sz="2400" baseline="-25000" smtClean="0">
                <a:ea typeface="ＭＳ Ｐゴシック" pitchFamily="34" charset="-128"/>
                <a:cs typeface="Times New Roman" pitchFamily="18" charset="0"/>
              </a:rPr>
              <a:t>~58</a:t>
            </a:r>
            <a:r>
              <a:rPr lang="en-US" sz="2400" smtClean="0">
                <a:ea typeface="ＭＳ Ｐゴシック" pitchFamily="34" charset="-128"/>
                <a:cs typeface="Times New Roman" pitchFamily="18" charset="0"/>
              </a:rPr>
              <a:t> Systems</a:t>
            </a:r>
          </a:p>
        </p:txBody>
      </p:sp>
      <p:pic>
        <p:nvPicPr>
          <p:cNvPr id="131075" name="Picture 3" descr="good_bad_ugly">
            <a:hlinkClick r:id="rId2" action="ppaction://program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9838" y="2092325"/>
            <a:ext cx="3008312" cy="4175125"/>
          </a:xfrm>
          <a:prstGeom prst="rect">
            <a:avLst/>
          </a:prstGeom>
          <a:noFill/>
        </p:spPr>
      </p:pic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4783138" y="4108450"/>
            <a:ext cx="382905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 sz="2400"/>
              <a:t>The Good, The Bad and the Ugly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smtClean="0">
                <a:ea typeface="ＭＳ Ｐゴシック" pitchFamily="34" charset="-128"/>
              </a:rPr>
              <a:t>CeCd</a:t>
            </a:r>
            <a:r>
              <a:rPr lang="en-US" sz="2400" baseline="-25000" smtClean="0">
                <a:ea typeface="ＭＳ Ｐゴシック" pitchFamily="34" charset="-128"/>
                <a:cs typeface="Times New Roman" pitchFamily="18" charset="0"/>
              </a:rPr>
              <a:t>~4.5</a:t>
            </a:r>
            <a:endParaRPr lang="en-US" sz="2400" smtClean="0">
              <a:ea typeface="ＭＳ Ｐゴシック" pitchFamily="34" charset="-128"/>
              <a:cs typeface="Times New Roman" pitchFamily="18" charset="0"/>
            </a:endParaRPr>
          </a:p>
        </p:txBody>
      </p:sp>
      <p:pic>
        <p:nvPicPr>
          <p:cNvPr id="132099" name="Picture 3" descr="elliott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388" y="1514475"/>
            <a:ext cx="5740400" cy="4954588"/>
          </a:xfrm>
          <a:prstGeom prst="rect">
            <a:avLst/>
          </a:prstGeom>
          <a:noFill/>
        </p:spPr>
      </p:pic>
      <p:pic>
        <p:nvPicPr>
          <p:cNvPr id="132100" name="Picture 4" descr="elliott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150617"/>
              </a:clrFrom>
              <a:clrTo>
                <a:srgbClr val="15061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30713" y="2414588"/>
            <a:ext cx="4570412" cy="3775075"/>
          </a:xfrm>
          <a:prstGeom prst="rect">
            <a:avLst/>
          </a:prstGeom>
          <a:noFill/>
        </p:spPr>
      </p:pic>
      <p:sp>
        <p:nvSpPr>
          <p:cNvPr id="132101" name="Rectangle 5"/>
          <p:cNvSpPr>
            <a:spLocks noChangeArrowheads="1"/>
          </p:cNvSpPr>
          <p:nvPr/>
        </p:nvSpPr>
        <p:spPr bwMode="auto">
          <a:xfrm>
            <a:off x="4783138" y="2701925"/>
            <a:ext cx="3970337" cy="2728913"/>
          </a:xfrm>
          <a:prstGeom prst="rect">
            <a:avLst/>
          </a:prstGeom>
          <a:noFill/>
          <a:ln w="12700" cap="sq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32102" name="Line 6"/>
          <p:cNvSpPr>
            <a:spLocks noChangeShapeType="1"/>
          </p:cNvSpPr>
          <p:nvPr/>
        </p:nvSpPr>
        <p:spPr bwMode="auto">
          <a:xfrm flipV="1">
            <a:off x="2941638" y="2701925"/>
            <a:ext cx="1841500" cy="287338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32103" name="Line 7"/>
          <p:cNvSpPr>
            <a:spLocks noChangeShapeType="1"/>
          </p:cNvSpPr>
          <p:nvPr/>
        </p:nvSpPr>
        <p:spPr bwMode="auto">
          <a:xfrm>
            <a:off x="2941638" y="3706813"/>
            <a:ext cx="1841500" cy="1724025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pic>
        <p:nvPicPr>
          <p:cNvPr id="132104" name="Picture 8" descr="good_bad_ugly"/>
          <p:cNvPicPr>
            <a:picLocks noChangeAspect="1" noChangeArrowheads="1"/>
          </p:cNvPicPr>
          <p:nvPr/>
        </p:nvPicPr>
        <p:blipFill>
          <a:blip r:embed="rId4"/>
          <a:srcRect t="68790"/>
          <a:stretch>
            <a:fillRect/>
          </a:stretch>
        </p:blipFill>
        <p:spPr bwMode="auto">
          <a:xfrm>
            <a:off x="5848350" y="320675"/>
            <a:ext cx="3006725" cy="1303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smtClean="0">
                <a:ea typeface="ＭＳ Ｐゴシック" pitchFamily="34" charset="-128"/>
              </a:rPr>
              <a:t>Typical Constitution Diagram</a:t>
            </a:r>
          </a:p>
        </p:txBody>
      </p:sp>
      <p:pic>
        <p:nvPicPr>
          <p:cNvPr id="13312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133124" name="Line 4"/>
          <p:cNvSpPr>
            <a:spLocks noChangeShapeType="1"/>
          </p:cNvSpPr>
          <p:nvPr/>
        </p:nvSpPr>
        <p:spPr bwMode="auto">
          <a:xfrm>
            <a:off x="2166938" y="2774950"/>
            <a:ext cx="0" cy="71596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33125" name="Line 5"/>
          <p:cNvSpPr>
            <a:spLocks noChangeShapeType="1"/>
          </p:cNvSpPr>
          <p:nvPr/>
        </p:nvSpPr>
        <p:spPr bwMode="auto">
          <a:xfrm>
            <a:off x="2444750" y="2774950"/>
            <a:ext cx="0" cy="71596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14350"/>
            <a:ext cx="9001125" cy="1139825"/>
          </a:xfrm>
        </p:spPr>
        <p:txBody>
          <a:bodyPr/>
          <a:lstStyle/>
          <a:p>
            <a:pPr algn="ctr"/>
            <a:r>
              <a:rPr lang="sv-SE" sz="4000" smtClean="0">
                <a:ea typeface="ＭＳ Ｐゴシック" pitchFamily="34" charset="-128"/>
              </a:rPr>
              <a:t>Modulated structure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850" y="1619250"/>
            <a:ext cx="8248650" cy="4257675"/>
          </a:xfrm>
        </p:spPr>
        <p:txBody>
          <a:bodyPr/>
          <a:lstStyle/>
          <a:p>
            <a:pPr>
              <a:buFontTx/>
              <a:buNone/>
            </a:pPr>
            <a:r>
              <a:rPr lang="sv-SE" sz="3000" smtClean="0">
                <a:ea typeface="ＭＳ Ｐゴシック" pitchFamily="34" charset="-128"/>
              </a:rPr>
              <a:t>Orthorhombic:</a:t>
            </a:r>
            <a:r>
              <a:rPr lang="sv-SE" smtClean="0">
                <a:ea typeface="ＭＳ Ｐゴシック" pitchFamily="34" charset="-128"/>
              </a:rPr>
              <a:t> </a:t>
            </a:r>
          </a:p>
          <a:p>
            <a:pPr>
              <a:buFontTx/>
              <a:buNone/>
            </a:pPr>
            <a:r>
              <a:rPr lang="sv-SE" smtClean="0">
                <a:ea typeface="ＭＳ Ｐゴシック" pitchFamily="34" charset="-128"/>
              </a:rPr>
              <a:t>	7.2834, 15.3976, 25.0555 Å</a:t>
            </a:r>
          </a:p>
          <a:p>
            <a:pPr>
              <a:buFontTx/>
              <a:buNone/>
            </a:pPr>
            <a:r>
              <a:rPr lang="sv-SE" smtClean="0">
                <a:ea typeface="ＭＳ Ｐゴシック" pitchFamily="34" charset="-128"/>
              </a:rPr>
              <a:t>   q </a:t>
            </a:r>
            <a:r>
              <a:rPr lang="sv-SE" smtClean="0">
                <a:ea typeface="ＭＳ Ｐゴシック" pitchFamily="34" charset="-128"/>
                <a:cs typeface="Arial" charset="0"/>
              </a:rPr>
              <a:t>≈</a:t>
            </a:r>
            <a:r>
              <a:rPr lang="sv-SE" smtClean="0">
                <a:ea typeface="ＭＳ Ｐゴシック" pitchFamily="34" charset="-128"/>
              </a:rPr>
              <a:t> (0.385 0 0)</a:t>
            </a:r>
          </a:p>
          <a:p>
            <a:pPr>
              <a:buFontTx/>
              <a:buNone/>
            </a:pPr>
            <a:endParaRPr lang="sv-SE" smtClean="0">
              <a:ea typeface="ＭＳ Ｐゴシック" pitchFamily="34" charset="-128"/>
            </a:endParaRPr>
          </a:p>
          <a:p>
            <a:pPr>
              <a:buFontTx/>
              <a:buNone/>
            </a:pPr>
            <a:r>
              <a:rPr lang="sv-SE" smtClean="0">
                <a:ea typeface="ＭＳ Ｐゴシック" pitchFamily="34" charset="-128"/>
              </a:rPr>
              <a:t>Pnaa(</a:t>
            </a:r>
            <a:r>
              <a:rPr lang="sv-SE" smtClean="0">
                <a:latin typeface="Symbol" pitchFamily="18" charset="2"/>
                <a:ea typeface="ＭＳ Ｐゴシック" pitchFamily="34" charset="-128"/>
              </a:rPr>
              <a:t>a</a:t>
            </a:r>
            <a:r>
              <a:rPr lang="sv-SE" smtClean="0">
                <a:ea typeface="ＭＳ Ｐゴシック" pitchFamily="34" charset="-128"/>
              </a:rPr>
              <a:t>00)0s0</a:t>
            </a:r>
          </a:p>
          <a:p>
            <a:pPr>
              <a:buFontTx/>
              <a:buNone/>
            </a:pPr>
            <a:endParaRPr lang="sv-SE" smtClean="0">
              <a:ea typeface="ＭＳ Ｐゴシック" pitchFamily="34" charset="-128"/>
            </a:endParaRPr>
          </a:p>
          <a:p>
            <a:pPr>
              <a:buFontTx/>
              <a:buNone/>
            </a:pPr>
            <a:r>
              <a:rPr lang="sv-SE" smtClean="0">
                <a:ea typeface="ＭＳ Ｐゴシック" pitchFamily="34" charset="-128"/>
              </a:rPr>
              <a:t>Five boring Sb positions, one exciting Sb</a:t>
            </a:r>
          </a:p>
          <a:p>
            <a:pPr>
              <a:buFontTx/>
              <a:buNone/>
            </a:pPr>
            <a:r>
              <a:rPr lang="sv-SE" smtClean="0">
                <a:ea typeface="ＭＳ Ｐゴシック" pitchFamily="34" charset="-128"/>
              </a:rPr>
              <a:t>Zn all over the place!</a:t>
            </a:r>
          </a:p>
          <a:p>
            <a:pPr>
              <a:buFontTx/>
              <a:buNone/>
            </a:pPr>
            <a:endParaRPr lang="sv-SE" smtClean="0">
              <a:ea typeface="ＭＳ Ｐゴシック" pitchFamily="34" charset="-128"/>
            </a:endParaRPr>
          </a:p>
          <a:p>
            <a:pPr>
              <a:buFontTx/>
              <a:buNone/>
            </a:pPr>
            <a:r>
              <a:rPr lang="sv-SE" smtClean="0">
                <a:ea typeface="ＭＳ Ｐゴシック" pitchFamily="34" charset="-128"/>
              </a:rPr>
              <a:t>What is going on ?</a:t>
            </a:r>
          </a:p>
          <a:p>
            <a:pPr>
              <a:buFontTx/>
              <a:buNone/>
            </a:pPr>
            <a:endParaRPr lang="sv-SE" sz="3000" smtClean="0">
              <a:ea typeface="ＭＳ Ｐゴシック" pitchFamily="34" charset="-128"/>
            </a:endParaRPr>
          </a:p>
          <a:p>
            <a:pPr>
              <a:buFontTx/>
              <a:buNone/>
            </a:pPr>
            <a:endParaRPr lang="sv-SE" sz="3000" smtClean="0">
              <a:ea typeface="ＭＳ Ｐゴシック" pitchFamily="34" charset="-128"/>
            </a:endParaRPr>
          </a:p>
          <a:p>
            <a:pPr>
              <a:buFontTx/>
              <a:buNone/>
            </a:pPr>
            <a:endParaRPr lang="sv-SE" sz="3000" smtClean="0">
              <a:ea typeface="ＭＳ Ｐゴシック" pitchFamily="34" charset="-128"/>
            </a:endParaRPr>
          </a:p>
          <a:p>
            <a:pPr>
              <a:buFontTx/>
              <a:buNone/>
            </a:pPr>
            <a:endParaRPr lang="sv-SE" sz="3000" smtClean="0">
              <a:ea typeface="ＭＳ Ｐゴシック" pitchFamily="34" charset="-128"/>
            </a:endParaRPr>
          </a:p>
        </p:txBody>
      </p:sp>
      <p:pic>
        <p:nvPicPr>
          <p:cNvPr id="87045" name="Picture 5" descr="angstrom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1325" y="1547813"/>
            <a:ext cx="1666875" cy="2362200"/>
          </a:xfrm>
          <a:prstGeom prst="rect">
            <a:avLst/>
          </a:prstGeom>
          <a:noFill/>
        </p:spPr>
      </p:pic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4391025" y="2381250"/>
            <a:ext cx="22193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87047" name="Oval 7"/>
          <p:cNvSpPr>
            <a:spLocks noChangeArrowheads="1"/>
          </p:cNvSpPr>
          <p:nvPr/>
        </p:nvSpPr>
        <p:spPr bwMode="auto">
          <a:xfrm>
            <a:off x="3981450" y="2162175"/>
            <a:ext cx="400050" cy="40957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6191250" y="4067175"/>
            <a:ext cx="280987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04875">
              <a:spcBef>
                <a:spcPct val="50000"/>
              </a:spcBef>
            </a:pPr>
            <a:r>
              <a:rPr lang="sv-SE"/>
              <a:t>Anders Jöns Ångström</a:t>
            </a:r>
          </a:p>
          <a:p>
            <a:pPr algn="ctr" defTabSz="904875">
              <a:spcBef>
                <a:spcPct val="50000"/>
              </a:spcBef>
            </a:pPr>
            <a:r>
              <a:rPr lang="sv-SE"/>
              <a:t>1814-1874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6" grpId="0" animBg="1"/>
      <p:bldP spid="87047" grpId="0" animBg="1"/>
      <p:bldP spid="8704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smtClean="0">
                <a:ea typeface="ＭＳ Ｐゴシック" pitchFamily="34" charset="-128"/>
              </a:rPr>
              <a:t>Hexagonal structures Zn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3288" y="1554163"/>
            <a:ext cx="3968750" cy="48133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nb-NO" sz="1300" b="1" smtClean="0">
                <a:ea typeface="ＭＳ Ｐゴシック" pitchFamily="34" charset="-128"/>
              </a:rPr>
              <a:t>RE		Radius	S.G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nb-NO" sz="1300" smtClean="0">
                <a:ea typeface="ＭＳ Ｐゴシック" pitchFamily="34" charset="-128"/>
              </a:rPr>
              <a:t>Eu		204	-------		</a:t>
            </a:r>
            <a:endParaRPr lang="en-GB" sz="130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1300" smtClean="0">
                <a:ea typeface="ＭＳ Ｐゴシック" pitchFamily="34" charset="-128"/>
              </a:rPr>
              <a:t>Yb		194	P6</a:t>
            </a:r>
            <a:r>
              <a:rPr lang="en-GB" sz="1300" baseline="-25000" smtClean="0">
                <a:ea typeface="ＭＳ Ｐゴシック" pitchFamily="34" charset="-128"/>
              </a:rPr>
              <a:t>3</a:t>
            </a:r>
            <a:r>
              <a:rPr lang="en-GB" sz="1300" smtClean="0">
                <a:ea typeface="ＭＳ Ｐゴシック" pitchFamily="34" charset="-128"/>
              </a:rPr>
              <a:t>/mmc (+ Pc)</a:t>
            </a:r>
            <a:endParaRPr lang="nb-NO" sz="130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nb-NO" sz="1300" smtClean="0">
                <a:ea typeface="ＭＳ Ｐゴシック" pitchFamily="34" charset="-128"/>
              </a:rPr>
              <a:t>La		188	?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nb-NO" sz="1300" smtClean="0">
                <a:ea typeface="ＭＳ Ｐゴシック" pitchFamily="34" charset="-128"/>
              </a:rPr>
              <a:t>Pr		183	P6</a:t>
            </a:r>
            <a:r>
              <a:rPr lang="en-GB" sz="1300" baseline="-25000" smtClean="0">
                <a:ea typeface="ＭＳ Ｐゴシック" pitchFamily="34" charset="-128"/>
              </a:rPr>
              <a:t>3</a:t>
            </a:r>
            <a:r>
              <a:rPr lang="nb-NO" sz="1300" smtClean="0">
                <a:ea typeface="ＭＳ Ｐゴシック" pitchFamily="34" charset="-128"/>
              </a:rPr>
              <a:t>/mmc	</a:t>
            </a:r>
            <a:endParaRPr lang="en-GB" sz="130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1300" smtClean="0">
                <a:ea typeface="ＭＳ Ｐゴシック" pitchFamily="34" charset="-128"/>
              </a:rPr>
              <a:t>Ce		182.5	P6</a:t>
            </a:r>
            <a:r>
              <a:rPr lang="en-GB" sz="1300" baseline="-25000" smtClean="0">
                <a:ea typeface="ＭＳ Ｐゴシック" pitchFamily="34" charset="-128"/>
              </a:rPr>
              <a:t>3</a:t>
            </a:r>
            <a:r>
              <a:rPr lang="en-GB" sz="1300" smtClean="0">
                <a:ea typeface="ＭＳ Ｐゴシック" pitchFamily="34" charset="-128"/>
              </a:rPr>
              <a:t>/mmc	</a:t>
            </a:r>
            <a:endParaRPr lang="sv-SE" sz="130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sv-SE" sz="1300" smtClean="0">
                <a:ea typeface="ＭＳ Ｐゴシック" pitchFamily="34" charset="-128"/>
              </a:rPr>
              <a:t>Nd		182	P6</a:t>
            </a:r>
            <a:r>
              <a:rPr lang="en-GB" sz="1300" baseline="-25000" smtClean="0">
                <a:ea typeface="ＭＳ Ｐゴシック" pitchFamily="34" charset="-128"/>
              </a:rPr>
              <a:t>3</a:t>
            </a:r>
            <a:r>
              <a:rPr lang="sv-SE" sz="1300" smtClean="0">
                <a:ea typeface="ＭＳ Ｐゴシック" pitchFamily="34" charset="-128"/>
              </a:rPr>
              <a:t>/mmc	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sv-SE" sz="1300" smtClean="0">
                <a:ea typeface="ＭＳ Ｐゴシック" pitchFamily="34" charset="-128"/>
              </a:rPr>
              <a:t>Pm	181	?????</a:t>
            </a:r>
            <a:endParaRPr lang="en-GB" sz="130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1300" smtClean="0">
                <a:ea typeface="ＭＳ Ｐゴシック" pitchFamily="34" charset="-128"/>
              </a:rPr>
              <a:t>Y		181	?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300" smtClean="0">
                <a:ea typeface="ＭＳ Ｐゴシック" pitchFamily="34" charset="-128"/>
              </a:rPr>
              <a:t>Sm	180	P6</a:t>
            </a:r>
            <a:r>
              <a:rPr lang="en-GB" sz="1300" baseline="-25000" smtClean="0">
                <a:ea typeface="ＭＳ Ｐゴシック" pitchFamily="34" charset="-128"/>
              </a:rPr>
              <a:t>3</a:t>
            </a:r>
            <a:r>
              <a:rPr lang="en-GB" sz="1300" smtClean="0">
                <a:ea typeface="ＭＳ Ｐゴシック" pitchFamily="34" charset="-128"/>
              </a:rPr>
              <a:t>/mmc	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300" smtClean="0">
                <a:ea typeface="ＭＳ Ｐゴシック" pitchFamily="34" charset="-128"/>
              </a:rPr>
              <a:t>Gd		180	P6</a:t>
            </a:r>
            <a:r>
              <a:rPr lang="en-GB" sz="1300" baseline="-25000" smtClean="0">
                <a:ea typeface="ＭＳ Ｐゴシック" pitchFamily="34" charset="-128"/>
              </a:rPr>
              <a:t>3</a:t>
            </a:r>
            <a:r>
              <a:rPr lang="en-GB" sz="1300" smtClean="0">
                <a:ea typeface="ＭＳ Ｐゴシック" pitchFamily="34" charset="-128"/>
              </a:rPr>
              <a:t>/mmc + P2</a:t>
            </a:r>
            <a:r>
              <a:rPr lang="en-GB" sz="1300" baseline="-25000" smtClean="0">
                <a:ea typeface="ＭＳ Ｐゴシック" pitchFamily="34" charset="-128"/>
              </a:rPr>
              <a:t>1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300" smtClean="0">
                <a:ea typeface="ＭＳ Ｐゴシック" pitchFamily="34" charset="-128"/>
              </a:rPr>
              <a:t>Tb		178	P6</a:t>
            </a:r>
            <a:r>
              <a:rPr lang="en-GB" sz="1300" baseline="-25000" smtClean="0">
                <a:ea typeface="ＭＳ Ｐゴシック" pitchFamily="34" charset="-128"/>
              </a:rPr>
              <a:t>3</a:t>
            </a:r>
            <a:r>
              <a:rPr lang="en-GB" sz="1300" smtClean="0">
                <a:ea typeface="ＭＳ Ｐゴシック" pitchFamily="34" charset="-128"/>
              </a:rPr>
              <a:t>mc + P2</a:t>
            </a:r>
            <a:r>
              <a:rPr lang="en-GB" sz="1300" baseline="-25000" smtClean="0">
                <a:ea typeface="ＭＳ Ｐゴシック" pitchFamily="34" charset="-128"/>
              </a:rPr>
              <a:t>1</a:t>
            </a:r>
            <a:endParaRPr lang="nb-NO" sz="1300" baseline="-2500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nb-NO" sz="1300" smtClean="0">
                <a:ea typeface="ＭＳ Ｐゴシック" pitchFamily="34" charset="-128"/>
              </a:rPr>
              <a:t>Dy		177	Pnma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nb-NO" sz="1300" smtClean="0">
                <a:ea typeface="ＭＳ Ｐゴシック" pitchFamily="34" charset="-128"/>
              </a:rPr>
              <a:t>Ho		177	Pnma + Inc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nb-NO" sz="1300" smtClean="0">
                <a:ea typeface="ＭＳ Ｐゴシック" pitchFamily="34" charset="-128"/>
              </a:rPr>
              <a:t>Er		176	Pc2</a:t>
            </a:r>
            <a:r>
              <a:rPr lang="nb-NO" sz="1300" baseline="-25000" smtClean="0">
                <a:ea typeface="ＭＳ Ｐゴシック" pitchFamily="34" charset="-128"/>
              </a:rPr>
              <a:t>1</a:t>
            </a:r>
            <a:r>
              <a:rPr lang="nb-NO" sz="1300" smtClean="0">
                <a:ea typeface="ＭＳ Ｐゴシック" pitchFamily="34" charset="-128"/>
              </a:rPr>
              <a:t>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nb-NO" sz="1300" smtClean="0">
                <a:ea typeface="ＭＳ Ｐゴシック" pitchFamily="34" charset="-128"/>
              </a:rPr>
              <a:t>Tm		175	Pc2</a:t>
            </a:r>
            <a:r>
              <a:rPr lang="nb-NO" sz="1300" baseline="-25000" smtClean="0">
                <a:ea typeface="ＭＳ Ｐゴシック" pitchFamily="34" charset="-128"/>
              </a:rPr>
              <a:t>1</a:t>
            </a:r>
            <a:r>
              <a:rPr lang="nb-NO" sz="1300" smtClean="0">
                <a:ea typeface="ＭＳ Ｐゴシック" pitchFamily="34" charset="-128"/>
              </a:rPr>
              <a:t>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nb-NO" sz="1300" smtClean="0">
                <a:ea typeface="ＭＳ Ｐゴシック" pitchFamily="34" charset="-128"/>
              </a:rPr>
              <a:t>Lu		173	Pc2</a:t>
            </a:r>
            <a:r>
              <a:rPr lang="nb-NO" sz="1300" baseline="-25000" smtClean="0">
                <a:ea typeface="ＭＳ Ｐゴシック" pitchFamily="34" charset="-128"/>
              </a:rPr>
              <a:t>1</a:t>
            </a:r>
            <a:r>
              <a:rPr lang="nb-NO" sz="1300" smtClean="0">
                <a:ea typeface="ＭＳ Ｐゴシック" pitchFamily="34" charset="-128"/>
              </a:rPr>
              <a:t>n</a:t>
            </a:r>
            <a:endParaRPr lang="sv-SE" sz="1300" smtClean="0">
              <a:ea typeface="ＭＳ Ｐゴシック" pitchFamily="34" charset="-128"/>
            </a:endParaRPr>
          </a:p>
        </p:txBody>
      </p:sp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319088" y="1768475"/>
            <a:ext cx="4181475" cy="17303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marL="339725" indent="-339725" defTabSz="904875">
              <a:spcBef>
                <a:spcPct val="5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2400"/>
              <a:t>Note:</a:t>
            </a:r>
          </a:p>
          <a:p>
            <a:pPr marL="339725" indent="-339725" defTabSz="904875">
              <a:spcBef>
                <a:spcPct val="5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2400"/>
              <a:t>    S.G. determination from satellites, absences and/or failure to refine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good_bad_ugly"/>
          <p:cNvPicPr>
            <a:picLocks noChangeAspect="1" noChangeArrowheads="1"/>
          </p:cNvPicPr>
          <p:nvPr/>
        </p:nvPicPr>
        <p:blipFill>
          <a:blip r:embed="rId2"/>
          <a:srcRect b="65605"/>
          <a:stretch>
            <a:fillRect/>
          </a:stretch>
        </p:blipFill>
        <p:spPr bwMode="auto">
          <a:xfrm>
            <a:off x="6029325" y="835025"/>
            <a:ext cx="3008313" cy="1435100"/>
          </a:xfrm>
          <a:prstGeom prst="rect">
            <a:avLst/>
          </a:prstGeom>
          <a:noFill/>
        </p:spPr>
      </p:pic>
      <p:pic>
        <p:nvPicPr>
          <p:cNvPr id="135171" name="Picture 3" descr="wheel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8465"/>
          <a:stretch>
            <a:fillRect/>
          </a:stretch>
        </p:blipFill>
        <p:spPr>
          <a:xfrm>
            <a:off x="-746125" y="476250"/>
            <a:ext cx="7899400" cy="6103938"/>
          </a:xfrm>
          <a:noFill/>
          <a:ln/>
        </p:spPr>
      </p:pic>
      <p:sp>
        <p:nvSpPr>
          <p:cNvPr id="135172" name="Rectangle 4"/>
          <p:cNvSpPr>
            <a:spLocks noGrp="1" noChangeArrowheads="1"/>
          </p:cNvSpPr>
          <p:nvPr>
            <p:ph type="title"/>
          </p:nvPr>
        </p:nvSpPr>
        <p:spPr>
          <a:xfrm>
            <a:off x="460375" y="198438"/>
            <a:ext cx="8091488" cy="1139825"/>
          </a:xfrm>
          <a:noFill/>
        </p:spPr>
        <p:txBody>
          <a:bodyPr/>
          <a:lstStyle/>
          <a:p>
            <a:r>
              <a:rPr lang="sv-SE" sz="3200" smtClean="0">
                <a:ea typeface="ＭＳ Ｐゴシック" pitchFamily="34" charset="-128"/>
              </a:rPr>
              <a:t>Complex basic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wheel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7567"/>
          <a:stretch>
            <a:fillRect/>
          </a:stretch>
        </p:blipFill>
        <p:spPr>
          <a:xfrm>
            <a:off x="-746125" y="547688"/>
            <a:ext cx="8081963" cy="6167437"/>
          </a:xfrm>
          <a:noFill/>
          <a:ln/>
        </p:spPr>
      </p:pic>
      <p:sp>
        <p:nvSpPr>
          <p:cNvPr id="136195" name="Rectangle 3"/>
          <p:cNvSpPr>
            <a:spLocks noGrp="1" noChangeArrowheads="1"/>
          </p:cNvSpPr>
          <p:nvPr>
            <p:ph type="title"/>
          </p:nvPr>
        </p:nvSpPr>
        <p:spPr>
          <a:xfrm>
            <a:off x="460375" y="196850"/>
            <a:ext cx="8091488" cy="1139825"/>
          </a:xfrm>
          <a:noFill/>
          <a:ln/>
        </p:spPr>
        <p:txBody>
          <a:bodyPr/>
          <a:lstStyle/>
          <a:p>
            <a:r>
              <a:rPr lang="sv-SE" sz="3200" smtClean="0">
                <a:ea typeface="ＭＳ Ｐゴシック" pitchFamily="34" charset="-128"/>
              </a:rPr>
              <a:t>Complex basic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wheel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7980"/>
          <a:stretch>
            <a:fillRect/>
          </a:stretch>
        </p:blipFill>
        <p:spPr>
          <a:xfrm>
            <a:off x="-746125" y="638175"/>
            <a:ext cx="8081963" cy="6202363"/>
          </a:xfrm>
          <a:noFill/>
          <a:ln/>
        </p:spPr>
      </p:pic>
      <p:sp>
        <p:nvSpPr>
          <p:cNvPr id="137219" name="Rectangle 3"/>
          <p:cNvSpPr>
            <a:spLocks noChangeArrowheads="1"/>
          </p:cNvSpPr>
          <p:nvPr/>
        </p:nvSpPr>
        <p:spPr bwMode="auto">
          <a:xfrm>
            <a:off x="531813" y="196850"/>
            <a:ext cx="80899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516" tIns="45258" rIns="90516" bIns="45258" anchor="ctr"/>
          <a:lstStyle/>
          <a:p>
            <a:pPr defTabSz="904875" eaLnBrk="0" hangingPunct="0"/>
            <a:r>
              <a:rPr lang="sv-SE" sz="3200"/>
              <a:t>Complex basic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8" y="196850"/>
            <a:ext cx="8101012" cy="1139825"/>
          </a:xfrm>
          <a:noFill/>
          <a:ln/>
        </p:spPr>
        <p:txBody>
          <a:bodyPr/>
          <a:lstStyle/>
          <a:p>
            <a:r>
              <a:rPr lang="sv-SE" sz="3200" smtClean="0">
                <a:ea typeface="ＭＳ Ｐゴシック" pitchFamily="34" charset="-128"/>
              </a:rPr>
              <a:t>Complex basic structure</a:t>
            </a:r>
          </a:p>
        </p:txBody>
      </p:sp>
      <p:pic>
        <p:nvPicPr>
          <p:cNvPr id="138243" name="Picture 3" descr="basc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44538" y="679450"/>
            <a:ext cx="7724775" cy="61610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0850" y="77788"/>
            <a:ext cx="8101013" cy="1139825"/>
          </a:xfrm>
        </p:spPr>
        <p:txBody>
          <a:bodyPr/>
          <a:lstStyle/>
          <a:p>
            <a:r>
              <a:rPr lang="sv-SE" sz="3200" smtClean="0">
                <a:ea typeface="ＭＳ Ｐゴシック" pitchFamily="34" charset="-128"/>
              </a:rPr>
              <a:t>Exchange mechanism I</a:t>
            </a:r>
          </a:p>
        </p:txBody>
      </p:sp>
      <p:pic>
        <p:nvPicPr>
          <p:cNvPr id="139267" name="Picture 3" descr="cezn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4050" t="11078" r="22951" b="9450"/>
          <a:stretch>
            <a:fillRect/>
          </a:stretch>
        </p:blipFill>
        <p:spPr>
          <a:xfrm>
            <a:off x="3933825" y="2571750"/>
            <a:ext cx="5102225" cy="4017963"/>
          </a:xfrm>
          <a:solidFill>
            <a:schemeClr val="tx2"/>
          </a:solidFill>
          <a:ln/>
        </p:spPr>
      </p:pic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6484938" y="1911350"/>
            <a:ext cx="1135062" cy="577850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marL="339725" indent="-339725" defTabSz="904875">
              <a:spcBef>
                <a:spcPct val="5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3200" b="0">
                <a:latin typeface="Times New Roman" pitchFamily="18" charset="0"/>
              </a:rPr>
              <a:t>Ce</a:t>
            </a:r>
          </a:p>
        </p:txBody>
      </p:sp>
      <p:sp>
        <p:nvSpPr>
          <p:cNvPr id="139269" name="Text Box 5"/>
          <p:cNvSpPr txBox="1">
            <a:spLocks noChangeArrowheads="1"/>
          </p:cNvSpPr>
          <p:nvPr/>
        </p:nvSpPr>
        <p:spPr bwMode="auto">
          <a:xfrm>
            <a:off x="1949450" y="1911350"/>
            <a:ext cx="1133475" cy="577850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marL="339725" indent="-339725" defTabSz="904875">
              <a:spcBef>
                <a:spcPct val="5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3200" b="0">
                <a:latin typeface="Times New Roman" pitchFamily="18" charset="0"/>
              </a:rPr>
              <a:t>Nd</a:t>
            </a:r>
          </a:p>
        </p:txBody>
      </p:sp>
      <p:pic>
        <p:nvPicPr>
          <p:cNvPr id="139270" name="Picture 6" descr="nd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2787" t="10815" r="24976" b="7245"/>
          <a:stretch>
            <a:fillRect/>
          </a:stretch>
        </p:blipFill>
        <p:spPr>
          <a:xfrm>
            <a:off x="142875" y="2559050"/>
            <a:ext cx="4287838" cy="4086225"/>
          </a:xfrm>
          <a:solidFill>
            <a:schemeClr val="tx2"/>
          </a:solidFill>
          <a:ln/>
        </p:spPr>
      </p:pic>
      <p:pic>
        <p:nvPicPr>
          <p:cNvPr id="139271" name="Picture 7" descr="basc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225800" y="835025"/>
            <a:ext cx="2714625" cy="3492500"/>
          </a:xfrm>
          <a:noFill/>
          <a:ln/>
        </p:spPr>
      </p:pic>
      <p:sp>
        <p:nvSpPr>
          <p:cNvPr id="139272" name="Line 8"/>
          <p:cNvSpPr>
            <a:spLocks noChangeShapeType="1"/>
          </p:cNvSpPr>
          <p:nvPr/>
        </p:nvSpPr>
        <p:spPr bwMode="auto">
          <a:xfrm flipH="1">
            <a:off x="2798763" y="2701925"/>
            <a:ext cx="1631950" cy="15795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39273" name="Line 9"/>
          <p:cNvSpPr>
            <a:spLocks noChangeShapeType="1"/>
          </p:cNvSpPr>
          <p:nvPr/>
        </p:nvSpPr>
        <p:spPr bwMode="auto">
          <a:xfrm>
            <a:off x="4783138" y="2701925"/>
            <a:ext cx="1631950" cy="15795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9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9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9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9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0850" y="53975"/>
            <a:ext cx="8101013" cy="1139825"/>
          </a:xfrm>
        </p:spPr>
        <p:txBody>
          <a:bodyPr/>
          <a:lstStyle/>
          <a:p>
            <a:r>
              <a:rPr lang="sv-SE" sz="3200" smtClean="0">
                <a:ea typeface="ＭＳ Ｐゴシック" pitchFamily="34" charset="-128"/>
              </a:rPr>
              <a:t>Exchange mechanism I</a:t>
            </a:r>
          </a:p>
        </p:txBody>
      </p:sp>
      <p:sp>
        <p:nvSpPr>
          <p:cNvPr id="140291" name="Rectangle 3"/>
          <p:cNvSpPr>
            <a:spLocks noChangeArrowheads="1"/>
          </p:cNvSpPr>
          <p:nvPr/>
        </p:nvSpPr>
        <p:spPr bwMode="auto">
          <a:xfrm>
            <a:off x="744538" y="1911350"/>
            <a:ext cx="8080375" cy="1985963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marL="339725" indent="-339725" defTabSz="904875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en-GB" sz="2400"/>
              <a:t>    For Ce and Pr no exchange is found. For Nd it is found to some degree to make the composition Nd</a:t>
            </a:r>
            <a:r>
              <a:rPr lang="en-GB" sz="2400" baseline="-25000"/>
              <a:t>12.8</a:t>
            </a:r>
            <a:r>
              <a:rPr lang="en-GB" sz="2400"/>
              <a:t>Zn</a:t>
            </a:r>
            <a:r>
              <a:rPr lang="en-GB" sz="2400" baseline="-25000"/>
              <a:t>58.4</a:t>
            </a:r>
            <a:r>
              <a:rPr lang="en-GB" sz="2400"/>
              <a:t>.</a:t>
            </a:r>
          </a:p>
          <a:p>
            <a:pPr marL="339725" indent="-339725" defTabSz="904875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en-GB" sz="2400"/>
              <a:t>    For Yb, Sm, Gd and Tb it is found together with exchange mechanism II</a:t>
            </a:r>
            <a:endParaRPr lang="nb-NO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2100" b="0" smtClean="0">
                <a:ea typeface="ＭＳ Ｐゴシック" pitchFamily="34" charset="-128"/>
              </a:rPr>
              <a:t>Exchange mechanism II</a:t>
            </a:r>
          </a:p>
        </p:txBody>
      </p:sp>
      <p:pic>
        <p:nvPicPr>
          <p:cNvPr id="141315" name="Picture 3" descr="nd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2787" t="10815" r="24976" b="7245"/>
          <a:stretch>
            <a:fillRect/>
          </a:stretch>
        </p:blipFill>
        <p:spPr>
          <a:xfrm>
            <a:off x="5129213" y="2703513"/>
            <a:ext cx="3871912" cy="3863975"/>
          </a:xfrm>
          <a:solidFill>
            <a:schemeClr val="tx2"/>
          </a:solidFill>
          <a:ln/>
        </p:spPr>
      </p:pic>
      <p:pic>
        <p:nvPicPr>
          <p:cNvPr id="141316" name="Picture 4" descr="tb63mc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4250" t="10710" r="25349" b="9660"/>
          <a:stretch>
            <a:fillRect/>
          </a:stretch>
        </p:blipFill>
        <p:spPr>
          <a:xfrm>
            <a:off x="176213" y="2701925"/>
            <a:ext cx="3702050" cy="3736975"/>
          </a:xfrm>
          <a:solidFill>
            <a:schemeClr val="tx2"/>
          </a:solidFill>
          <a:ln/>
        </p:spPr>
      </p:pic>
      <p:sp>
        <p:nvSpPr>
          <p:cNvPr id="141317" name="Text Box 5"/>
          <p:cNvSpPr txBox="1">
            <a:spLocks noChangeArrowheads="1"/>
          </p:cNvSpPr>
          <p:nvPr/>
        </p:nvSpPr>
        <p:spPr bwMode="auto">
          <a:xfrm>
            <a:off x="1736725" y="2124075"/>
            <a:ext cx="919163" cy="577850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marL="339725" indent="-339725" defTabSz="904875">
              <a:spcBef>
                <a:spcPct val="5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3200" b="0">
                <a:latin typeface="Times New Roman" pitchFamily="18" charset="0"/>
              </a:rPr>
              <a:t>Tb</a:t>
            </a:r>
          </a:p>
        </p:txBody>
      </p:sp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6769100" y="2124075"/>
            <a:ext cx="920750" cy="577850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marL="339725" indent="-339725" defTabSz="904875">
              <a:spcBef>
                <a:spcPct val="5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3200" b="0">
                <a:latin typeface="Times New Roman" pitchFamily="18" charset="0"/>
              </a:rPr>
              <a:t>Nd</a:t>
            </a:r>
          </a:p>
        </p:txBody>
      </p:sp>
      <p:pic>
        <p:nvPicPr>
          <p:cNvPr id="141319" name="Picture 7" descr="basc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225800" y="977900"/>
            <a:ext cx="2676525" cy="3448050"/>
          </a:xfrm>
          <a:noFill/>
          <a:ln/>
        </p:spPr>
      </p:pic>
      <p:sp>
        <p:nvSpPr>
          <p:cNvPr id="141320" name="Line 8"/>
          <p:cNvSpPr>
            <a:spLocks noChangeShapeType="1"/>
          </p:cNvSpPr>
          <p:nvPr/>
        </p:nvSpPr>
        <p:spPr bwMode="auto">
          <a:xfrm flipH="1">
            <a:off x="1168400" y="3060700"/>
            <a:ext cx="3402013" cy="215900"/>
          </a:xfrm>
          <a:prstGeom prst="line">
            <a:avLst/>
          </a:prstGeom>
          <a:noFill/>
          <a:ln w="38100" cap="sq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41321" name="Line 9"/>
          <p:cNvSpPr>
            <a:spLocks noChangeShapeType="1"/>
          </p:cNvSpPr>
          <p:nvPr/>
        </p:nvSpPr>
        <p:spPr bwMode="auto">
          <a:xfrm flipH="1">
            <a:off x="1239838" y="3060700"/>
            <a:ext cx="3330575" cy="1004888"/>
          </a:xfrm>
          <a:prstGeom prst="line">
            <a:avLst/>
          </a:prstGeom>
          <a:noFill/>
          <a:ln w="38100" cap="sq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141322" name="Line 10"/>
          <p:cNvSpPr>
            <a:spLocks noChangeShapeType="1"/>
          </p:cNvSpPr>
          <p:nvPr/>
        </p:nvSpPr>
        <p:spPr bwMode="auto">
          <a:xfrm>
            <a:off x="4570413" y="3060700"/>
            <a:ext cx="1135062" cy="144463"/>
          </a:xfrm>
          <a:prstGeom prst="line">
            <a:avLst/>
          </a:prstGeom>
          <a:noFill/>
          <a:ln w="38100" cap="sq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1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1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1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1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0850" y="115888"/>
            <a:ext cx="8101013" cy="1139825"/>
          </a:xfrm>
        </p:spPr>
        <p:txBody>
          <a:bodyPr/>
          <a:lstStyle/>
          <a:p>
            <a:r>
              <a:rPr lang="sv-SE" sz="3200" smtClean="0">
                <a:ea typeface="ＭＳ Ｐゴシック" pitchFamily="34" charset="-128"/>
              </a:rPr>
              <a:t>Exchange mechanism II</a:t>
            </a:r>
          </a:p>
        </p:txBody>
      </p:sp>
      <p:sp>
        <p:nvSpPr>
          <p:cNvPr id="142339" name="Rectangle 3"/>
          <p:cNvSpPr>
            <a:spLocks noChangeArrowheads="1"/>
          </p:cNvSpPr>
          <p:nvPr/>
        </p:nvSpPr>
        <p:spPr bwMode="auto">
          <a:xfrm>
            <a:off x="460375" y="1911350"/>
            <a:ext cx="8364538" cy="2058988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marL="339725" indent="-339725" defTabSz="904875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en-GB" sz="2400"/>
              <a:t>    Mechanism II causes the symmetry lowering P6</a:t>
            </a:r>
            <a:r>
              <a:rPr lang="en-GB" sz="2400" baseline="-25000"/>
              <a:t>3</a:t>
            </a:r>
            <a:r>
              <a:rPr lang="en-GB" sz="2400"/>
              <a:t>/mmc to P6</a:t>
            </a:r>
            <a:r>
              <a:rPr lang="en-GB" sz="2400" baseline="-25000"/>
              <a:t>3</a:t>
            </a:r>
            <a:r>
              <a:rPr lang="en-GB" sz="2400"/>
              <a:t>mc</a:t>
            </a:r>
          </a:p>
          <a:p>
            <a:pPr marL="339725" indent="-339725" defTabSz="904875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en-GB" sz="2400"/>
              <a:t>    It boosts Zn content further.</a:t>
            </a:r>
          </a:p>
          <a:p>
            <a:pPr marL="339725" indent="-339725" defTabSz="904875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en-GB" sz="2400"/>
              <a:t>    As occupancy of this position approaches 1/3, the next ordering kicks in</a:t>
            </a:r>
            <a:endParaRPr lang="nb-NO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er-pc21n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4175" t="9923" r="25200" b="9398"/>
          <a:stretch>
            <a:fillRect/>
          </a:stretch>
        </p:blipFill>
        <p:spPr>
          <a:xfrm>
            <a:off x="450850" y="2989263"/>
            <a:ext cx="3854450" cy="3176587"/>
          </a:xfrm>
          <a:solidFill>
            <a:schemeClr val="tx2"/>
          </a:solidFill>
          <a:ln/>
        </p:spPr>
      </p:pic>
      <p:pic>
        <p:nvPicPr>
          <p:cNvPr id="143363" name="Picture 3" descr="tb63mc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4250" t="10710" r="25349" b="9660"/>
          <a:stretch>
            <a:fillRect/>
          </a:stretch>
        </p:blipFill>
        <p:spPr>
          <a:xfrm>
            <a:off x="4576763" y="3005138"/>
            <a:ext cx="3911600" cy="3144837"/>
          </a:xfrm>
          <a:solidFill>
            <a:schemeClr val="tx2"/>
          </a:solidFill>
          <a:ln/>
        </p:spPr>
      </p:pic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2446338" y="2338388"/>
            <a:ext cx="779462" cy="577850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marL="339725" indent="-339725" defTabSz="904875">
              <a:spcBef>
                <a:spcPct val="5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3200" b="0">
                <a:latin typeface="Times New Roman" pitchFamily="18" charset="0"/>
              </a:rPr>
              <a:t>Er</a:t>
            </a:r>
          </a:p>
        </p:txBody>
      </p:sp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6272213" y="2343150"/>
            <a:ext cx="1914525" cy="577850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marL="339725" indent="-339725" defTabSz="904875">
              <a:spcBef>
                <a:spcPct val="5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3200" b="0">
                <a:latin typeface="Times New Roman" pitchFamily="18" charset="0"/>
              </a:rPr>
              <a:t>Tb (I)</a:t>
            </a:r>
          </a:p>
        </p:txBody>
      </p:sp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885825" y="584200"/>
            <a:ext cx="8115300" cy="11842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marL="339725" indent="-339725" defTabSz="904875">
              <a:spcBef>
                <a:spcPct val="5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2400"/>
              <a:t>    For fully ordered mechanism II, symmetry is reduced to P2</a:t>
            </a:r>
            <a:r>
              <a:rPr lang="sv-SE" sz="2400" baseline="-25000"/>
              <a:t>1</a:t>
            </a:r>
            <a:r>
              <a:rPr lang="sv-SE" sz="2400"/>
              <a:t>. This applies to Gd and Tb. For Er, Tm, Lu addititonal disorder allows  Pc2</a:t>
            </a:r>
            <a:r>
              <a:rPr lang="sv-SE" sz="2400" baseline="-25000"/>
              <a:t>1</a:t>
            </a:r>
            <a:r>
              <a:rPr lang="sv-SE" sz="2400"/>
              <a:t>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 descr="dvlp1"/>
          <p:cNvPicPr>
            <a:picLocks noChangeAspect="1" noChangeArrowheads="1"/>
          </p:cNvPicPr>
          <p:nvPr/>
        </p:nvPicPr>
        <p:blipFill>
          <a:blip r:embed="rId2"/>
          <a:srcRect t="11751" r="17093" b="8311"/>
          <a:stretch>
            <a:fillRect/>
          </a:stretch>
        </p:blipFill>
        <p:spPr bwMode="auto">
          <a:xfrm>
            <a:off x="-176213" y="860425"/>
            <a:ext cx="7715251" cy="5313363"/>
          </a:xfrm>
          <a:prstGeom prst="rect">
            <a:avLst/>
          </a:prstGeom>
          <a:noFill/>
        </p:spPr>
      </p:pic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>
                <a:ea typeface="ＭＳ Ｐゴシック" pitchFamily="34" charset="-128"/>
              </a:rPr>
              <a:t>						</a:t>
            </a:r>
            <a:r>
              <a:rPr lang="sv-SE" sz="4000" smtClean="0">
                <a:ea typeface="ＭＳ Ｐゴシック" pitchFamily="34" charset="-128"/>
              </a:rPr>
              <a:t>Zn</a:t>
            </a:r>
            <a:r>
              <a:rPr lang="sv-SE" sz="4000" baseline="-25000" smtClean="0">
                <a:ea typeface="ＭＳ Ｐゴシック" pitchFamily="34" charset="-128"/>
              </a:rPr>
              <a:t>3-x</a:t>
            </a:r>
            <a:r>
              <a:rPr lang="sv-SE" sz="4000" smtClean="0">
                <a:ea typeface="ＭＳ Ｐゴシック" pitchFamily="34" charset="-128"/>
              </a:rPr>
              <a:t>Sb</a:t>
            </a:r>
            <a:r>
              <a:rPr lang="sv-SE" sz="4000" baseline="-25000" smtClean="0">
                <a:ea typeface="ＭＳ Ｐゴシック" pitchFamily="34" charset="-128"/>
              </a:rPr>
              <a:t>2</a:t>
            </a:r>
          </a:p>
        </p:txBody>
      </p:sp>
      <p:sp>
        <p:nvSpPr>
          <p:cNvPr id="84997" name="Line 5"/>
          <p:cNvSpPr>
            <a:spLocks noChangeShapeType="1"/>
          </p:cNvSpPr>
          <p:nvPr/>
        </p:nvSpPr>
        <p:spPr bwMode="auto">
          <a:xfrm>
            <a:off x="0" y="3171825"/>
            <a:ext cx="8239125" cy="19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v-SE"/>
          </a:p>
        </p:txBody>
      </p:sp>
      <p:sp>
        <p:nvSpPr>
          <p:cNvPr id="84998" name="Oval 6"/>
          <p:cNvSpPr>
            <a:spLocks noChangeArrowheads="1"/>
          </p:cNvSpPr>
          <p:nvPr/>
        </p:nvSpPr>
        <p:spPr bwMode="auto">
          <a:xfrm>
            <a:off x="771525" y="3114675"/>
            <a:ext cx="123825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84999" name="Oval 7"/>
          <p:cNvSpPr>
            <a:spLocks noChangeArrowheads="1"/>
          </p:cNvSpPr>
          <p:nvPr/>
        </p:nvSpPr>
        <p:spPr bwMode="auto">
          <a:xfrm>
            <a:off x="2501900" y="3101975"/>
            <a:ext cx="123825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85000" name="Oval 8"/>
          <p:cNvSpPr>
            <a:spLocks noChangeArrowheads="1"/>
          </p:cNvSpPr>
          <p:nvPr/>
        </p:nvSpPr>
        <p:spPr bwMode="auto">
          <a:xfrm>
            <a:off x="3736975" y="3108325"/>
            <a:ext cx="123825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85001" name="Oval 9"/>
          <p:cNvSpPr>
            <a:spLocks noChangeArrowheads="1"/>
          </p:cNvSpPr>
          <p:nvPr/>
        </p:nvSpPr>
        <p:spPr bwMode="auto">
          <a:xfrm>
            <a:off x="5505450" y="3124200"/>
            <a:ext cx="123825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85002" name="Oval 10"/>
          <p:cNvSpPr>
            <a:spLocks noChangeArrowheads="1"/>
          </p:cNvSpPr>
          <p:nvPr/>
        </p:nvSpPr>
        <p:spPr bwMode="auto">
          <a:xfrm>
            <a:off x="7245350" y="3121025"/>
            <a:ext cx="123825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1457325" y="2838450"/>
            <a:ext cx="51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 i="1"/>
              <a:t>L</a:t>
            </a: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4578350" y="2854325"/>
            <a:ext cx="51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 i="1"/>
              <a:t>L</a:t>
            </a:r>
          </a:p>
        </p:txBody>
      </p:sp>
      <p:sp>
        <p:nvSpPr>
          <p:cNvPr id="85005" name="Text Box 13"/>
          <p:cNvSpPr txBox="1">
            <a:spLocks noChangeArrowheads="1"/>
          </p:cNvSpPr>
          <p:nvPr/>
        </p:nvSpPr>
        <p:spPr bwMode="auto">
          <a:xfrm>
            <a:off x="6203950" y="2870200"/>
            <a:ext cx="51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 i="1"/>
              <a:t>L</a:t>
            </a:r>
          </a:p>
        </p:txBody>
      </p:sp>
      <p:sp>
        <p:nvSpPr>
          <p:cNvPr id="85006" name="Text Box 14"/>
          <p:cNvSpPr txBox="1">
            <a:spLocks noChangeArrowheads="1"/>
          </p:cNvSpPr>
          <p:nvPr/>
        </p:nvSpPr>
        <p:spPr bwMode="auto">
          <a:xfrm>
            <a:off x="3016250" y="2863850"/>
            <a:ext cx="51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 i="1"/>
              <a:t>K</a:t>
            </a:r>
          </a:p>
        </p:txBody>
      </p:sp>
      <p:sp>
        <p:nvSpPr>
          <p:cNvPr id="85007" name="Text Box 15"/>
          <p:cNvSpPr txBox="1">
            <a:spLocks noChangeArrowheads="1"/>
          </p:cNvSpPr>
          <p:nvPr/>
        </p:nvSpPr>
        <p:spPr bwMode="auto">
          <a:xfrm>
            <a:off x="923925" y="5572125"/>
            <a:ext cx="198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/>
              <a:t>Sb6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5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5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85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85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85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85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85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85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7" grpId="0" animBg="1"/>
      <p:bldP spid="84998" grpId="0" animBg="1"/>
      <p:bldP spid="84999" grpId="0" animBg="1"/>
      <p:bldP spid="85000" grpId="0" animBg="1"/>
      <p:bldP spid="85001" grpId="0" animBg="1"/>
      <p:bldP spid="85002" grpId="0" animBg="1"/>
      <p:bldP spid="85003" grpId="0"/>
      <p:bldP spid="85004" grpId="0"/>
      <p:bldP spid="85005" grpId="0"/>
      <p:bldP spid="8500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dc2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4925" t="10381" r="25075" b="10330"/>
          <a:stretch>
            <a:fillRect/>
          </a:stretch>
        </p:blipFill>
        <p:spPr>
          <a:xfrm>
            <a:off x="1714500" y="-85725"/>
            <a:ext cx="7300913" cy="6981825"/>
          </a:xfrm>
          <a:solidFill>
            <a:schemeClr val="tx2"/>
          </a:solidFill>
          <a:ln/>
        </p:spPr>
      </p:pic>
      <p:pic>
        <p:nvPicPr>
          <p:cNvPr id="144387" name="Picture 3" descr="good_bad_ugly"/>
          <p:cNvPicPr>
            <a:picLocks noChangeAspect="1" noChangeArrowheads="1"/>
          </p:cNvPicPr>
          <p:nvPr/>
        </p:nvPicPr>
        <p:blipFill>
          <a:blip r:embed="rId3"/>
          <a:srcRect t="34395" b="32916"/>
          <a:stretch>
            <a:fillRect/>
          </a:stretch>
        </p:blipFill>
        <p:spPr bwMode="auto">
          <a:xfrm>
            <a:off x="3175" y="3563938"/>
            <a:ext cx="3008313" cy="1365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smtClean="0">
                <a:ea typeface="ＭＳ Ｐゴシック" pitchFamily="34" charset="-128"/>
              </a:rPr>
              <a:t>Special cases</a:t>
            </a:r>
            <a:r>
              <a:rPr lang="sv-SE" smtClean="0">
                <a:ea typeface="ＭＳ Ｐゴシック" pitchFamily="34" charset="-128"/>
              </a:rPr>
              <a:t> 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7175" y="2082800"/>
            <a:ext cx="8709025" cy="5072063"/>
          </a:xfrm>
        </p:spPr>
        <p:txBody>
          <a:bodyPr/>
          <a:lstStyle/>
          <a:p>
            <a:pPr>
              <a:buFontTx/>
              <a:buNone/>
            </a:pPr>
            <a:r>
              <a:rPr lang="sv-SE" sz="1800" b="1" smtClean="0">
                <a:ea typeface="ＭＳ Ｐゴシック" pitchFamily="34" charset="-128"/>
              </a:rPr>
              <a:t>    </a:t>
            </a:r>
            <a:r>
              <a:rPr lang="sv-SE" sz="2400" b="1" smtClean="0">
                <a:ea typeface="ＭＳ Ｐゴシック" pitchFamily="34" charset="-128"/>
              </a:rPr>
              <a:t>Dy shows neither of the above mechanisms, but has an ordering all of its own.</a:t>
            </a:r>
          </a:p>
          <a:p>
            <a:pPr>
              <a:buFontTx/>
              <a:buNone/>
            </a:pPr>
            <a:r>
              <a:rPr lang="sv-SE" sz="2400" b="1" smtClean="0">
                <a:ea typeface="ＭＳ Ｐゴシック" pitchFamily="34" charset="-128"/>
              </a:rPr>
              <a:t>    Ho is very similar to Er and Tm but the additional disorder in the latter is resolved</a:t>
            </a:r>
          </a:p>
          <a:p>
            <a:pPr>
              <a:buFontTx/>
              <a:buNone/>
            </a:pPr>
            <a:r>
              <a:rPr lang="sv-SE" sz="2400" b="1" smtClean="0">
                <a:ea typeface="ＭＳ Ｐゴシック" pitchFamily="34" charset="-128"/>
              </a:rPr>
              <a:t>    </a:t>
            </a:r>
          </a:p>
          <a:p>
            <a:pPr>
              <a:buFontTx/>
              <a:buNone/>
            </a:pPr>
            <a:endParaRPr lang="sv-SE" sz="2400" smtClean="0">
              <a:ea typeface="ＭＳ Ｐゴシック" pitchFamily="34" charset="-128"/>
            </a:endParaRPr>
          </a:p>
          <a:p>
            <a:pPr>
              <a:buFontTx/>
              <a:buNone/>
            </a:pPr>
            <a:endParaRPr lang="sv-SE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381125" y="0"/>
            <a:ext cx="7358063" cy="1509713"/>
          </a:xfrm>
        </p:spPr>
        <p:txBody>
          <a:bodyPr/>
          <a:lstStyle/>
          <a:p>
            <a:r>
              <a:rPr lang="sv-SE" sz="2100" b="0" smtClean="0">
                <a:ea typeface="ＭＳ Ｐゴシック" pitchFamily="34" charset="-128"/>
              </a:rPr>
              <a:t>Dy and exchange mechanism III</a:t>
            </a:r>
          </a:p>
        </p:txBody>
      </p:sp>
      <p:pic>
        <p:nvPicPr>
          <p:cNvPr id="146435" name="Picture 3" descr="ceriium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7245" r="16988" b="7245"/>
          <a:stretch>
            <a:fillRect/>
          </a:stretch>
        </p:blipFill>
        <p:spPr>
          <a:xfrm>
            <a:off x="-390525" y="3600450"/>
            <a:ext cx="4613275" cy="3340100"/>
          </a:xfrm>
          <a:solidFill>
            <a:schemeClr val="tx2"/>
          </a:solidFill>
        </p:spPr>
      </p:pic>
      <p:pic>
        <p:nvPicPr>
          <p:cNvPr id="146436" name="Picture 4" descr="ceriium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7245" r="16237" b="7245"/>
          <a:stretch>
            <a:fillRect/>
          </a:stretch>
        </p:blipFill>
        <p:spPr>
          <a:xfrm>
            <a:off x="4632325" y="3706813"/>
            <a:ext cx="4829175" cy="3033712"/>
          </a:xfrm>
          <a:solidFill>
            <a:schemeClr val="tx2"/>
          </a:solidFill>
        </p:spPr>
      </p:pic>
      <p:pic>
        <p:nvPicPr>
          <p:cNvPr id="146437" name="Picture 5" descr="basc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275013" y="1403350"/>
            <a:ext cx="2743200" cy="3530600"/>
          </a:xfrm>
          <a:noFill/>
          <a:ln/>
        </p:spPr>
      </p:pic>
      <p:sp>
        <p:nvSpPr>
          <p:cNvPr id="146438" name="Line 6"/>
          <p:cNvSpPr>
            <a:spLocks noChangeShapeType="1"/>
          </p:cNvSpPr>
          <p:nvPr/>
        </p:nvSpPr>
        <p:spPr bwMode="auto">
          <a:xfrm>
            <a:off x="5057775" y="3925888"/>
            <a:ext cx="1993900" cy="1219200"/>
          </a:xfrm>
          <a:prstGeom prst="line">
            <a:avLst/>
          </a:prstGeom>
          <a:noFill/>
          <a:ln w="38100" cap="sq">
            <a:solidFill>
              <a:srgbClr val="FFFF00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sv-SE"/>
          </a:p>
        </p:txBody>
      </p:sp>
      <p:sp>
        <p:nvSpPr>
          <p:cNvPr id="146439" name="Line 7"/>
          <p:cNvSpPr>
            <a:spLocks noChangeShapeType="1"/>
          </p:cNvSpPr>
          <p:nvPr/>
        </p:nvSpPr>
        <p:spPr bwMode="auto">
          <a:xfrm flipH="1">
            <a:off x="2516188" y="3925888"/>
            <a:ext cx="1698625" cy="1074737"/>
          </a:xfrm>
          <a:prstGeom prst="line">
            <a:avLst/>
          </a:prstGeom>
          <a:noFill/>
          <a:ln w="38100" cap="sq">
            <a:solidFill>
              <a:srgbClr val="FFFF00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6" name="Picture 4" descr="good_bad_ugly"/>
          <p:cNvPicPr>
            <a:picLocks noChangeAspect="1" noChangeArrowheads="1"/>
          </p:cNvPicPr>
          <p:nvPr/>
        </p:nvPicPr>
        <p:blipFill>
          <a:blip r:embed="rId2"/>
          <a:srcRect t="34395" b="32916"/>
          <a:stretch>
            <a:fillRect/>
          </a:stretch>
        </p:blipFill>
        <p:spPr bwMode="auto">
          <a:xfrm>
            <a:off x="0" y="0"/>
            <a:ext cx="3008313" cy="1365250"/>
          </a:xfrm>
          <a:prstGeom prst="rect">
            <a:avLst/>
          </a:prstGeom>
          <a:noFill/>
        </p:spPr>
      </p:pic>
      <p:pic>
        <p:nvPicPr>
          <p:cNvPr id="166917" name="Picture 5" descr="sunshine_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0038" y="-7938"/>
            <a:ext cx="9601201" cy="6858001"/>
          </a:xfrm>
          <a:prstGeom prst="rect">
            <a:avLst/>
          </a:prstGeom>
          <a:noFill/>
        </p:spPr>
      </p:pic>
      <p:pic>
        <p:nvPicPr>
          <p:cNvPr id="166918" name="Picture 6" descr="sunshine_0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00038" y="-7938"/>
            <a:ext cx="9601201" cy="6858001"/>
          </a:xfrm>
          <a:prstGeom prst="rect">
            <a:avLst/>
          </a:prstGeom>
          <a:noFill/>
        </p:spPr>
      </p:pic>
      <p:pic>
        <p:nvPicPr>
          <p:cNvPr id="166919" name="Picture 7" descr="sunshine_00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00038" y="-7938"/>
            <a:ext cx="9601201" cy="6858001"/>
          </a:xfrm>
          <a:prstGeom prst="rect">
            <a:avLst/>
          </a:prstGeom>
          <a:noFill/>
        </p:spPr>
      </p:pic>
      <p:pic>
        <p:nvPicPr>
          <p:cNvPr id="166920" name="Picture 8" descr="sunshine_000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00038" y="-7938"/>
            <a:ext cx="9601201" cy="6858001"/>
          </a:xfrm>
          <a:prstGeom prst="rect">
            <a:avLst/>
          </a:prstGeom>
          <a:noFill/>
        </p:spPr>
      </p:pic>
      <p:pic>
        <p:nvPicPr>
          <p:cNvPr id="166921" name="Picture 9" descr="sunshine_000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300038" y="-7938"/>
            <a:ext cx="9601201" cy="6858001"/>
          </a:xfrm>
          <a:prstGeom prst="rect">
            <a:avLst/>
          </a:prstGeom>
          <a:noFill/>
        </p:spPr>
      </p:pic>
      <p:pic>
        <p:nvPicPr>
          <p:cNvPr id="166922" name="Picture 10" descr="sunshine_000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300038" y="-7938"/>
            <a:ext cx="9601201" cy="6858001"/>
          </a:xfrm>
          <a:prstGeom prst="rect">
            <a:avLst/>
          </a:prstGeom>
          <a:noFill/>
        </p:spPr>
      </p:pic>
      <p:pic>
        <p:nvPicPr>
          <p:cNvPr id="166923" name="Picture 11" descr="sunshine_000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300038" y="-7938"/>
            <a:ext cx="9601201" cy="6858001"/>
          </a:xfrm>
          <a:prstGeom prst="rect">
            <a:avLst/>
          </a:prstGeom>
          <a:noFill/>
        </p:spPr>
      </p:pic>
      <p:pic>
        <p:nvPicPr>
          <p:cNvPr id="166924" name="Picture 12" descr="sunshine_000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300038" y="-7938"/>
            <a:ext cx="9601201" cy="6858001"/>
          </a:xfrm>
          <a:prstGeom prst="rect">
            <a:avLst/>
          </a:prstGeom>
          <a:noFill/>
        </p:spPr>
      </p:pic>
      <p:pic>
        <p:nvPicPr>
          <p:cNvPr id="166925" name="Picture 13" descr="sunshine_000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300038" y="-7938"/>
            <a:ext cx="9601201" cy="6858001"/>
          </a:xfrm>
          <a:prstGeom prst="rect">
            <a:avLst/>
          </a:prstGeom>
          <a:noFill/>
        </p:spPr>
      </p:pic>
      <p:pic>
        <p:nvPicPr>
          <p:cNvPr id="166926" name="Picture 14" descr="sunshine_001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300038" y="-7938"/>
            <a:ext cx="9601201" cy="6858001"/>
          </a:xfrm>
          <a:prstGeom prst="rect">
            <a:avLst/>
          </a:prstGeom>
          <a:noFill/>
        </p:spPr>
      </p:pic>
      <p:pic>
        <p:nvPicPr>
          <p:cNvPr id="166927" name="Picture 15" descr="sunshine_00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300038" y="-7938"/>
            <a:ext cx="9601201" cy="6858001"/>
          </a:xfrm>
          <a:prstGeom prst="rect">
            <a:avLst/>
          </a:prstGeom>
          <a:noFill/>
        </p:spPr>
      </p:pic>
      <p:pic>
        <p:nvPicPr>
          <p:cNvPr id="166928" name="Picture 16" descr="sunshine_00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300038" y="-7938"/>
            <a:ext cx="9601201" cy="6858001"/>
          </a:xfrm>
          <a:prstGeom prst="rect">
            <a:avLst/>
          </a:prstGeom>
          <a:noFill/>
        </p:spPr>
      </p:pic>
      <p:pic>
        <p:nvPicPr>
          <p:cNvPr id="166929" name="Picture 17" descr="sunshine_001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-300038" y="-7938"/>
            <a:ext cx="9601201" cy="6858001"/>
          </a:xfrm>
          <a:prstGeom prst="rect">
            <a:avLst/>
          </a:prstGeom>
          <a:noFill/>
        </p:spPr>
      </p:pic>
      <p:pic>
        <p:nvPicPr>
          <p:cNvPr id="166930" name="Picture 18" descr="sunshine_0014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-300038" y="-7938"/>
            <a:ext cx="9601201" cy="6858001"/>
          </a:xfrm>
          <a:prstGeom prst="rect">
            <a:avLst/>
          </a:prstGeom>
          <a:noFill/>
        </p:spPr>
      </p:pic>
      <p:pic>
        <p:nvPicPr>
          <p:cNvPr id="166931" name="Picture 19" descr="sunshine_0015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-300038" y="-7938"/>
            <a:ext cx="9601201" cy="6858001"/>
          </a:xfrm>
          <a:prstGeom prst="rect">
            <a:avLst/>
          </a:prstGeom>
          <a:noFill/>
        </p:spPr>
      </p:pic>
      <p:pic>
        <p:nvPicPr>
          <p:cNvPr id="166932" name="Picture 20" descr="sunshine_0016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-300038" y="-7938"/>
            <a:ext cx="9601201" cy="6858001"/>
          </a:xfrm>
          <a:prstGeom prst="rect">
            <a:avLst/>
          </a:prstGeom>
          <a:noFill/>
        </p:spPr>
      </p:pic>
      <p:pic>
        <p:nvPicPr>
          <p:cNvPr id="166933" name="Picture 21" descr="sunshine_0017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-300038" y="-7938"/>
            <a:ext cx="9601201" cy="6858001"/>
          </a:xfrm>
          <a:prstGeom prst="rect">
            <a:avLst/>
          </a:prstGeom>
          <a:noFill/>
        </p:spPr>
      </p:pic>
      <p:pic>
        <p:nvPicPr>
          <p:cNvPr id="166934" name="Picture 22" descr="sunshine_0018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-300038" y="-7938"/>
            <a:ext cx="9601201" cy="6858001"/>
          </a:xfrm>
          <a:prstGeom prst="rect">
            <a:avLst/>
          </a:prstGeom>
          <a:noFill/>
        </p:spPr>
      </p:pic>
      <p:pic>
        <p:nvPicPr>
          <p:cNvPr id="166935" name="Picture 23" descr="sunshine_0019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-300038" y="-7938"/>
            <a:ext cx="9601201" cy="6858001"/>
          </a:xfrm>
          <a:prstGeom prst="rect">
            <a:avLst/>
          </a:prstGeom>
          <a:noFill/>
        </p:spPr>
      </p:pic>
      <p:pic>
        <p:nvPicPr>
          <p:cNvPr id="166936" name="Picture 24" descr="sunshine_0020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-300038" y="-7938"/>
            <a:ext cx="9601201" cy="6858001"/>
          </a:xfrm>
          <a:prstGeom prst="rect">
            <a:avLst/>
          </a:prstGeom>
          <a:noFill/>
        </p:spPr>
      </p:pic>
      <p:pic>
        <p:nvPicPr>
          <p:cNvPr id="166937" name="Picture 25" descr="sunshine_0021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-300038" y="-7938"/>
            <a:ext cx="9601201" cy="6858001"/>
          </a:xfrm>
          <a:prstGeom prst="rect">
            <a:avLst/>
          </a:prstGeom>
          <a:noFill/>
        </p:spPr>
      </p:pic>
      <p:pic>
        <p:nvPicPr>
          <p:cNvPr id="166938" name="Picture 26" descr="good_bad_ugly"/>
          <p:cNvPicPr>
            <a:picLocks noChangeAspect="1" noChangeArrowheads="1"/>
          </p:cNvPicPr>
          <p:nvPr/>
        </p:nvPicPr>
        <p:blipFill>
          <a:blip r:embed="rId2"/>
          <a:srcRect t="34395" b="32916"/>
          <a:stretch>
            <a:fillRect/>
          </a:stretch>
        </p:blipFill>
        <p:spPr bwMode="auto">
          <a:xfrm>
            <a:off x="0" y="0"/>
            <a:ext cx="3008313" cy="1365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2838" y="2343150"/>
            <a:ext cx="7356475" cy="819150"/>
          </a:xfrm>
        </p:spPr>
        <p:txBody>
          <a:bodyPr/>
          <a:lstStyle/>
          <a:p>
            <a:r>
              <a:rPr lang="sv-SE" sz="2100" b="0" smtClean="0">
                <a:ea typeface="ＭＳ Ｐゴシック" pitchFamily="34" charset="-128"/>
              </a:rPr>
              <a:t>Back to the Bad</a:t>
            </a:r>
          </a:p>
        </p:txBody>
      </p:sp>
      <p:pic>
        <p:nvPicPr>
          <p:cNvPr id="147459" name="Picture 3" descr="good_bad_ugly"/>
          <p:cNvPicPr>
            <a:picLocks noChangeAspect="1" noChangeArrowheads="1"/>
          </p:cNvPicPr>
          <p:nvPr/>
        </p:nvPicPr>
        <p:blipFill>
          <a:blip r:embed="rId2"/>
          <a:srcRect t="67084"/>
          <a:stretch>
            <a:fillRect/>
          </a:stretch>
        </p:blipFill>
        <p:spPr bwMode="auto">
          <a:xfrm>
            <a:off x="3263900" y="3205163"/>
            <a:ext cx="3008313" cy="1374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5" y="260350"/>
            <a:ext cx="8101013" cy="1139825"/>
          </a:xfrm>
        </p:spPr>
        <p:txBody>
          <a:bodyPr/>
          <a:lstStyle/>
          <a:p>
            <a:r>
              <a:rPr lang="sv-SE" sz="3200" smtClean="0">
                <a:ea typeface="ＭＳ Ｐゴシック" pitchFamily="34" charset="-128"/>
              </a:rPr>
              <a:t>Remember Ce</a:t>
            </a:r>
            <a:r>
              <a:rPr lang="sv-SE" sz="3200" baseline="-25000" smtClean="0">
                <a:ea typeface="ＭＳ Ｐゴシック" pitchFamily="34" charset="-128"/>
              </a:rPr>
              <a:t>13</a:t>
            </a:r>
            <a:r>
              <a:rPr lang="sv-SE" sz="3200" smtClean="0">
                <a:ea typeface="ＭＳ Ｐゴシック" pitchFamily="34" charset="-128"/>
              </a:rPr>
              <a:t>Cd</a:t>
            </a:r>
            <a:r>
              <a:rPr lang="sv-SE" sz="3200" baseline="-25000" smtClean="0">
                <a:ea typeface="ＭＳ Ｐゴシック" pitchFamily="34" charset="-128"/>
              </a:rPr>
              <a:t>58</a:t>
            </a:r>
          </a:p>
        </p:txBody>
      </p:sp>
      <p:pic>
        <p:nvPicPr>
          <p:cNvPr id="148483" name="Picture 3" descr="CE13CD5810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clrChange>
              <a:clrFrom>
                <a:srgbClr val="00005A"/>
              </a:clrFrom>
              <a:clrTo>
                <a:srgbClr val="00005A">
                  <a:alpha val="0"/>
                </a:srgbClr>
              </a:clrTo>
            </a:clrChange>
          </a:blip>
          <a:srcRect l="61649" t="67575" r="24284" b="21579"/>
          <a:stretch>
            <a:fillRect/>
          </a:stretch>
        </p:blipFill>
        <p:spPr>
          <a:xfrm>
            <a:off x="814388" y="1338263"/>
            <a:ext cx="3403600" cy="2601912"/>
          </a:xfrm>
          <a:noFill/>
          <a:ln/>
        </p:spPr>
      </p:pic>
      <p:pic>
        <p:nvPicPr>
          <p:cNvPr id="148484" name="Picture 4" descr="CE13CD581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clrChange>
              <a:clrFrom>
                <a:srgbClr val="00005A"/>
              </a:clrFrom>
              <a:clrTo>
                <a:srgbClr val="00005A">
                  <a:alpha val="0"/>
                </a:srgbClr>
              </a:clrTo>
            </a:clrChange>
          </a:blip>
          <a:srcRect l="58549" t="67596" r="27380" b="21417"/>
          <a:stretch>
            <a:fillRect/>
          </a:stretch>
        </p:blipFill>
        <p:spPr>
          <a:xfrm>
            <a:off x="4713288" y="1363663"/>
            <a:ext cx="3756025" cy="2578100"/>
          </a:xfrm>
          <a:noFill/>
          <a:ln/>
        </p:spPr>
      </p:pic>
      <p:sp>
        <p:nvSpPr>
          <p:cNvPr id="148485" name="Text Box 5"/>
          <p:cNvSpPr txBox="1">
            <a:spLocks noChangeArrowheads="1"/>
          </p:cNvSpPr>
          <p:nvPr/>
        </p:nvSpPr>
        <p:spPr bwMode="auto">
          <a:xfrm>
            <a:off x="1878013" y="4046538"/>
            <a:ext cx="7032625" cy="7000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lIns="90516" tIns="45258" rIns="90516" bIns="45258"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 sz="4000" b="0">
                <a:solidFill>
                  <a:srgbClr val="FFFF00"/>
                </a:solidFill>
                <a:latin typeface="Times New Roman" pitchFamily="18" charset="0"/>
              </a:rPr>
              <a:t>             </a:t>
            </a:r>
            <a:r>
              <a:rPr lang="sv-SE" sz="2400" i="1">
                <a:latin typeface="Times New Roman" pitchFamily="18" charset="0"/>
              </a:rPr>
              <a:t>hk0                    			       hk1</a:t>
            </a:r>
          </a:p>
        </p:txBody>
      </p:sp>
      <p:sp>
        <p:nvSpPr>
          <p:cNvPr id="148486" name="Oval 6"/>
          <p:cNvSpPr>
            <a:spLocks noChangeArrowheads="1"/>
          </p:cNvSpPr>
          <p:nvPr/>
        </p:nvSpPr>
        <p:spPr bwMode="auto">
          <a:xfrm>
            <a:off x="7254875" y="2241550"/>
            <a:ext cx="158750" cy="146050"/>
          </a:xfrm>
          <a:prstGeom prst="ellips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48487" name="Oval 7"/>
          <p:cNvSpPr>
            <a:spLocks noChangeArrowheads="1"/>
          </p:cNvSpPr>
          <p:nvPr/>
        </p:nvSpPr>
        <p:spPr bwMode="auto">
          <a:xfrm>
            <a:off x="7331075" y="2392363"/>
            <a:ext cx="157163" cy="146050"/>
          </a:xfrm>
          <a:prstGeom prst="ellips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48488" name="Line 8"/>
          <p:cNvSpPr>
            <a:spLocks noChangeShapeType="1"/>
          </p:cNvSpPr>
          <p:nvPr/>
        </p:nvSpPr>
        <p:spPr bwMode="auto">
          <a:xfrm>
            <a:off x="7207250" y="2049463"/>
            <a:ext cx="744538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sv-SE"/>
          </a:p>
        </p:txBody>
      </p:sp>
      <p:sp>
        <p:nvSpPr>
          <p:cNvPr id="148489" name="Line 9"/>
          <p:cNvSpPr>
            <a:spLocks noChangeShapeType="1"/>
          </p:cNvSpPr>
          <p:nvPr/>
        </p:nvSpPr>
        <p:spPr bwMode="auto">
          <a:xfrm flipV="1">
            <a:off x="6769100" y="2049463"/>
            <a:ext cx="400050" cy="636587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sv-SE"/>
          </a:p>
        </p:txBody>
      </p:sp>
      <p:sp>
        <p:nvSpPr>
          <p:cNvPr id="148490" name="Line 10"/>
          <p:cNvSpPr>
            <a:spLocks noChangeShapeType="1"/>
          </p:cNvSpPr>
          <p:nvPr/>
        </p:nvSpPr>
        <p:spPr bwMode="auto">
          <a:xfrm>
            <a:off x="6815138" y="2692400"/>
            <a:ext cx="742950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sv-SE"/>
          </a:p>
        </p:txBody>
      </p:sp>
      <p:sp>
        <p:nvSpPr>
          <p:cNvPr id="148491" name="Line 11"/>
          <p:cNvSpPr>
            <a:spLocks noChangeShapeType="1"/>
          </p:cNvSpPr>
          <p:nvPr/>
        </p:nvSpPr>
        <p:spPr bwMode="auto">
          <a:xfrm>
            <a:off x="2649538" y="2693988"/>
            <a:ext cx="742950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sv-SE"/>
          </a:p>
        </p:txBody>
      </p:sp>
      <p:sp>
        <p:nvSpPr>
          <p:cNvPr id="148492" name="Line 12"/>
          <p:cNvSpPr>
            <a:spLocks noChangeShapeType="1"/>
          </p:cNvSpPr>
          <p:nvPr/>
        </p:nvSpPr>
        <p:spPr bwMode="auto">
          <a:xfrm>
            <a:off x="3030538" y="2039938"/>
            <a:ext cx="742950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sv-SE"/>
          </a:p>
        </p:txBody>
      </p:sp>
      <p:sp>
        <p:nvSpPr>
          <p:cNvPr id="148493" name="Line 13"/>
          <p:cNvSpPr>
            <a:spLocks noChangeShapeType="1"/>
          </p:cNvSpPr>
          <p:nvPr/>
        </p:nvSpPr>
        <p:spPr bwMode="auto">
          <a:xfrm flipV="1">
            <a:off x="7558088" y="2036763"/>
            <a:ext cx="400050" cy="636587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sv-SE"/>
          </a:p>
        </p:txBody>
      </p:sp>
      <p:sp>
        <p:nvSpPr>
          <p:cNvPr id="148494" name="Line 14"/>
          <p:cNvSpPr>
            <a:spLocks noChangeShapeType="1"/>
          </p:cNvSpPr>
          <p:nvPr/>
        </p:nvSpPr>
        <p:spPr bwMode="auto">
          <a:xfrm flipV="1">
            <a:off x="3390900" y="2036763"/>
            <a:ext cx="400050" cy="636587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sv-SE"/>
          </a:p>
        </p:txBody>
      </p:sp>
      <p:sp>
        <p:nvSpPr>
          <p:cNvPr id="148495" name="Line 15"/>
          <p:cNvSpPr>
            <a:spLocks noChangeShapeType="1"/>
          </p:cNvSpPr>
          <p:nvPr/>
        </p:nvSpPr>
        <p:spPr bwMode="auto">
          <a:xfrm flipV="1">
            <a:off x="2605088" y="2038350"/>
            <a:ext cx="400050" cy="636588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sv-SE"/>
          </a:p>
        </p:txBody>
      </p:sp>
      <p:sp>
        <p:nvSpPr>
          <p:cNvPr id="148496" name="Rectangle 16"/>
          <p:cNvSpPr>
            <a:spLocks noChangeArrowheads="1"/>
          </p:cNvSpPr>
          <p:nvPr/>
        </p:nvSpPr>
        <p:spPr bwMode="auto">
          <a:xfrm>
            <a:off x="1027113" y="4965700"/>
            <a:ext cx="8010525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defTabSz="904875"/>
            <a:r>
              <a:rPr lang="sv-SE" sz="2400"/>
              <a:t>This structure contains 32 independent positions.</a:t>
            </a:r>
          </a:p>
          <a:p>
            <a:pPr defTabSz="904875"/>
            <a:endParaRPr lang="sv-SE" sz="2400"/>
          </a:p>
          <a:p>
            <a:pPr defTabSz="904875"/>
            <a:r>
              <a:rPr lang="sv-SE" sz="2400"/>
              <a:t>The superspace group is Amma(00g)s00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8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8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8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8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8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8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8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8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8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8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6" grpId="0" animBg="1"/>
      <p:bldP spid="148487" grpId="0" animBg="1"/>
      <p:bldP spid="148488" grpId="0" animBg="1"/>
      <p:bldP spid="148489" grpId="0" animBg="1"/>
      <p:bldP spid="148490" grpId="0" animBg="1"/>
      <p:bldP spid="148491" grpId="0" animBg="1"/>
      <p:bldP spid="148492" grpId="0" animBg="1"/>
      <p:bldP spid="148493" grpId="0" animBg="1"/>
      <p:bldP spid="148494" grpId="0" animBg="1"/>
      <p:bldP spid="14849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smtClean="0">
                <a:ea typeface="ＭＳ Ｐゴシック" pitchFamily="34" charset="-128"/>
              </a:rPr>
              <a:t>Exchange mechanism I</a:t>
            </a:r>
          </a:p>
        </p:txBody>
      </p:sp>
      <p:pic>
        <p:nvPicPr>
          <p:cNvPr id="149507" name="Picture 3" descr="ceriium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5795" r="17052" b="6017"/>
          <a:stretch>
            <a:fillRect/>
          </a:stretch>
        </p:blipFill>
        <p:spPr>
          <a:xfrm>
            <a:off x="0" y="2774950"/>
            <a:ext cx="4713288" cy="3805238"/>
          </a:xfrm>
          <a:solidFill>
            <a:schemeClr val="tx2"/>
          </a:solidFill>
        </p:spPr>
      </p:pic>
      <p:pic>
        <p:nvPicPr>
          <p:cNvPr id="149508" name="Picture 4" descr="ceriium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898" t="1813" r="14363" b="-531"/>
          <a:stretch>
            <a:fillRect/>
          </a:stretch>
        </p:blipFill>
        <p:spPr>
          <a:xfrm>
            <a:off x="4430713" y="2606675"/>
            <a:ext cx="4743450" cy="4281488"/>
          </a:xfrm>
          <a:solidFill>
            <a:schemeClr val="tx2"/>
          </a:solidFill>
          <a:ln/>
        </p:spPr>
      </p:pic>
      <p:pic>
        <p:nvPicPr>
          <p:cNvPr id="149509" name="Picture 5" descr="basc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276600" y="1403350"/>
            <a:ext cx="2714625" cy="3492500"/>
          </a:xfrm>
          <a:noFill/>
          <a:ln/>
        </p:spPr>
      </p:pic>
      <p:sp>
        <p:nvSpPr>
          <p:cNvPr id="149510" name="Line 6"/>
          <p:cNvSpPr>
            <a:spLocks noChangeShapeType="1"/>
          </p:cNvSpPr>
          <p:nvPr/>
        </p:nvSpPr>
        <p:spPr bwMode="auto">
          <a:xfrm>
            <a:off x="4656138" y="3170238"/>
            <a:ext cx="1973262" cy="1346200"/>
          </a:xfrm>
          <a:prstGeom prst="line">
            <a:avLst/>
          </a:prstGeom>
          <a:noFill/>
          <a:ln w="38100" cap="sq">
            <a:solidFill>
              <a:srgbClr val="FFFF00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sv-SE"/>
          </a:p>
        </p:txBody>
      </p:sp>
      <p:sp>
        <p:nvSpPr>
          <p:cNvPr id="149511" name="Line 7"/>
          <p:cNvSpPr>
            <a:spLocks noChangeShapeType="1"/>
          </p:cNvSpPr>
          <p:nvPr/>
        </p:nvSpPr>
        <p:spPr bwMode="auto">
          <a:xfrm flipH="1">
            <a:off x="2655888" y="3170238"/>
            <a:ext cx="1944687" cy="1492250"/>
          </a:xfrm>
          <a:prstGeom prst="line">
            <a:avLst/>
          </a:prstGeom>
          <a:noFill/>
          <a:ln w="38100" cap="sq">
            <a:solidFill>
              <a:srgbClr val="FFFF00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0530" name="Object 2"/>
          <p:cNvGraphicFramePr>
            <a:graphicFrameLocks noChangeAspect="1"/>
          </p:cNvGraphicFramePr>
          <p:nvPr>
            <p:ph sz="half" idx="1"/>
          </p:nvPr>
        </p:nvGraphicFramePr>
        <p:xfrm>
          <a:off x="106363" y="2940050"/>
          <a:ext cx="4173537" cy="3641725"/>
        </p:xfrm>
        <a:graphic>
          <a:graphicData uri="http://schemas.openxmlformats.org/presentationml/2006/ole">
            <p:oleObj spid="_x0000_s150530" name="Bitmappsbild" r:id="rId3" imgW="9600000" imgH="6857143" progId="PBrush">
              <p:embed/>
            </p:oleObj>
          </a:graphicData>
        </a:graphic>
      </p:graphicFrame>
      <p:graphicFrame>
        <p:nvGraphicFramePr>
          <p:cNvPr id="150531" name="Object 3"/>
          <p:cNvGraphicFramePr>
            <a:graphicFrameLocks noChangeAspect="1"/>
          </p:cNvGraphicFramePr>
          <p:nvPr>
            <p:ph sz="quarter" idx="2"/>
          </p:nvPr>
        </p:nvGraphicFramePr>
        <p:xfrm>
          <a:off x="4816475" y="2943225"/>
          <a:ext cx="4443413" cy="3665538"/>
        </p:xfrm>
        <a:graphic>
          <a:graphicData uri="http://schemas.openxmlformats.org/presentationml/2006/ole">
            <p:oleObj spid="_x0000_s150531" name="Bitmappsbild" r:id="rId4" imgW="9600000" imgH="6857143" progId="PBrush">
              <p:embed/>
            </p:oleObj>
          </a:graphicData>
        </a:graphic>
      </p:graphicFrame>
      <p:sp>
        <p:nvSpPr>
          <p:cNvPr id="1505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smtClean="0">
                <a:ea typeface="ＭＳ Ｐゴシック" pitchFamily="34" charset="-128"/>
              </a:rPr>
              <a:t>Exchange mechanism II</a:t>
            </a:r>
          </a:p>
        </p:txBody>
      </p:sp>
      <p:pic>
        <p:nvPicPr>
          <p:cNvPr id="150533" name="Picture 5" descr="basc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275013" y="1403350"/>
            <a:ext cx="2714625" cy="3492500"/>
          </a:xfrm>
          <a:noFill/>
          <a:ln/>
        </p:spPr>
      </p:pic>
      <p:sp>
        <p:nvSpPr>
          <p:cNvPr id="150534" name="Line 6"/>
          <p:cNvSpPr>
            <a:spLocks noChangeShapeType="1"/>
          </p:cNvSpPr>
          <p:nvPr/>
        </p:nvSpPr>
        <p:spPr bwMode="auto">
          <a:xfrm>
            <a:off x="4659313" y="3554413"/>
            <a:ext cx="2297112" cy="1127125"/>
          </a:xfrm>
          <a:prstGeom prst="line">
            <a:avLst/>
          </a:prstGeom>
          <a:noFill/>
          <a:ln w="38100" cap="sq">
            <a:solidFill>
              <a:srgbClr val="FFFF00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sv-SE"/>
          </a:p>
        </p:txBody>
      </p:sp>
      <p:sp>
        <p:nvSpPr>
          <p:cNvPr id="150535" name="Line 7"/>
          <p:cNvSpPr>
            <a:spLocks noChangeShapeType="1"/>
          </p:cNvSpPr>
          <p:nvPr/>
        </p:nvSpPr>
        <p:spPr bwMode="auto">
          <a:xfrm flipH="1">
            <a:off x="2446338" y="3525838"/>
            <a:ext cx="2168525" cy="971550"/>
          </a:xfrm>
          <a:prstGeom prst="line">
            <a:avLst/>
          </a:prstGeom>
          <a:noFill/>
          <a:ln w="38100" cap="sq">
            <a:solidFill>
              <a:srgbClr val="FFFF00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smtClean="0">
                <a:ea typeface="ＭＳ Ｐゴシック" pitchFamily="34" charset="-128"/>
              </a:rPr>
              <a:t>Exchange mechanism III</a:t>
            </a:r>
          </a:p>
        </p:txBody>
      </p:sp>
      <p:pic>
        <p:nvPicPr>
          <p:cNvPr id="151555" name="Picture 3" descr="ceriium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5014" r="16991" b="4852"/>
          <a:stretch>
            <a:fillRect/>
          </a:stretch>
        </p:blipFill>
        <p:spPr>
          <a:xfrm>
            <a:off x="0" y="3205163"/>
            <a:ext cx="4613275" cy="3519487"/>
          </a:xfrm>
          <a:solidFill>
            <a:schemeClr val="tx2"/>
          </a:solidFill>
        </p:spPr>
      </p:pic>
      <p:pic>
        <p:nvPicPr>
          <p:cNvPr id="151556" name="Picture 4" descr="ceriium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7924" t="7245" r="16223" b="7245"/>
          <a:stretch>
            <a:fillRect/>
          </a:stretch>
        </p:blipFill>
        <p:spPr>
          <a:xfrm>
            <a:off x="4500563" y="3251200"/>
            <a:ext cx="4262437" cy="3408363"/>
          </a:xfrm>
          <a:solidFill>
            <a:schemeClr val="tx2"/>
          </a:solidFill>
        </p:spPr>
      </p:pic>
      <p:pic>
        <p:nvPicPr>
          <p:cNvPr id="151557" name="Picture 5" descr="basc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clrChange>
              <a:clrFrom>
                <a:srgbClr val="0000FE"/>
              </a:clrFrom>
              <a:clrTo>
                <a:srgbClr val="0000FE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275013" y="1403350"/>
            <a:ext cx="2743200" cy="3530600"/>
          </a:xfrm>
          <a:noFill/>
          <a:ln/>
        </p:spPr>
      </p:pic>
      <p:sp>
        <p:nvSpPr>
          <p:cNvPr id="151558" name="Line 6"/>
          <p:cNvSpPr>
            <a:spLocks noChangeShapeType="1"/>
          </p:cNvSpPr>
          <p:nvPr/>
        </p:nvSpPr>
        <p:spPr bwMode="auto">
          <a:xfrm>
            <a:off x="5057775" y="3925888"/>
            <a:ext cx="1471613" cy="954087"/>
          </a:xfrm>
          <a:prstGeom prst="line">
            <a:avLst/>
          </a:prstGeom>
          <a:noFill/>
          <a:ln w="38100" cap="sq">
            <a:solidFill>
              <a:srgbClr val="FFFF00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sv-SE"/>
          </a:p>
        </p:txBody>
      </p:sp>
      <p:sp>
        <p:nvSpPr>
          <p:cNvPr id="151559" name="Line 7"/>
          <p:cNvSpPr>
            <a:spLocks noChangeShapeType="1"/>
          </p:cNvSpPr>
          <p:nvPr/>
        </p:nvSpPr>
        <p:spPr bwMode="auto">
          <a:xfrm flipH="1">
            <a:off x="2855913" y="3925888"/>
            <a:ext cx="1358900" cy="866775"/>
          </a:xfrm>
          <a:prstGeom prst="line">
            <a:avLst/>
          </a:prstGeom>
          <a:noFill/>
          <a:ln w="38100" cap="sq">
            <a:solidFill>
              <a:srgbClr val="FFFF00"/>
            </a:solidFill>
            <a:round/>
            <a:headEnd type="none" w="sm" len="sm"/>
            <a:tailEnd type="triangle" w="med" len="med"/>
          </a:ln>
          <a:effectLst/>
        </p:spPr>
        <p:txBody>
          <a:bodyPr wrap="none"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2100" b="0" smtClean="0">
                <a:ea typeface="ＭＳ Ｐゴシック" pitchFamily="34" charset="-128"/>
              </a:rPr>
              <a:t>Put it all together</a:t>
            </a:r>
            <a:br>
              <a:rPr lang="sv-SE" sz="2100" b="0" smtClean="0">
                <a:ea typeface="ＭＳ Ｐゴシック" pitchFamily="34" charset="-128"/>
              </a:rPr>
            </a:br>
            <a:endParaRPr lang="sv-SE" sz="2100" b="0" smtClean="0">
              <a:ea typeface="ＭＳ Ｐゴシック" pitchFamily="34" charset="-128"/>
            </a:endParaRPr>
          </a:p>
        </p:txBody>
      </p:sp>
      <p:pic>
        <p:nvPicPr>
          <p:cNvPr id="152579" name="Picture 3" descr="%Browse_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025" y="717550"/>
            <a:ext cx="9450388" cy="6840538"/>
          </a:xfrm>
          <a:prstGeom prst="rect">
            <a:avLst/>
          </a:prstGeom>
          <a:noFill/>
        </p:spPr>
      </p:pic>
      <p:pic>
        <p:nvPicPr>
          <p:cNvPr id="152580" name="Picture 4" descr="%Browse_0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025" y="717550"/>
            <a:ext cx="9450388" cy="6840538"/>
          </a:xfrm>
          <a:prstGeom prst="rect">
            <a:avLst/>
          </a:prstGeom>
          <a:noFill/>
        </p:spPr>
      </p:pic>
      <p:pic>
        <p:nvPicPr>
          <p:cNvPr id="152581" name="Picture 5" descr="%Browse_0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025" y="717550"/>
            <a:ext cx="9450388" cy="6840538"/>
          </a:xfrm>
          <a:prstGeom prst="rect">
            <a:avLst/>
          </a:prstGeom>
          <a:noFill/>
        </p:spPr>
      </p:pic>
      <p:pic>
        <p:nvPicPr>
          <p:cNvPr id="152582" name="Picture 6" descr="%Browse_000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025" y="717550"/>
            <a:ext cx="9450388" cy="6840538"/>
          </a:xfrm>
          <a:prstGeom prst="rect">
            <a:avLst/>
          </a:prstGeom>
          <a:noFill/>
        </p:spPr>
      </p:pic>
      <p:pic>
        <p:nvPicPr>
          <p:cNvPr id="152583" name="Picture 7" descr="%Browse_000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8025" y="717550"/>
            <a:ext cx="9450388" cy="6840538"/>
          </a:xfrm>
          <a:prstGeom prst="rect">
            <a:avLst/>
          </a:prstGeom>
          <a:noFill/>
        </p:spPr>
      </p:pic>
      <p:pic>
        <p:nvPicPr>
          <p:cNvPr id="152584" name="Picture 8" descr="%Browse_000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8025" y="717550"/>
            <a:ext cx="9450388" cy="6840538"/>
          </a:xfrm>
          <a:prstGeom prst="rect">
            <a:avLst/>
          </a:prstGeom>
          <a:noFill/>
        </p:spPr>
      </p:pic>
      <p:pic>
        <p:nvPicPr>
          <p:cNvPr id="152585" name="Picture 9" descr="%Browse_000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8025" y="717550"/>
            <a:ext cx="9450388" cy="6840538"/>
          </a:xfrm>
          <a:prstGeom prst="rect">
            <a:avLst/>
          </a:prstGeom>
          <a:noFill/>
        </p:spPr>
      </p:pic>
      <p:pic>
        <p:nvPicPr>
          <p:cNvPr id="152586" name="Picture 10" descr="%Browse_000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8025" y="717550"/>
            <a:ext cx="9450388" cy="6840538"/>
          </a:xfrm>
          <a:prstGeom prst="rect">
            <a:avLst/>
          </a:prstGeom>
          <a:noFill/>
        </p:spPr>
      </p:pic>
      <p:pic>
        <p:nvPicPr>
          <p:cNvPr id="152587" name="Picture 11" descr="%Browse_000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8025" y="717550"/>
            <a:ext cx="9450388" cy="6840538"/>
          </a:xfrm>
          <a:prstGeom prst="rect">
            <a:avLst/>
          </a:prstGeom>
          <a:noFill/>
        </p:spPr>
      </p:pic>
      <p:pic>
        <p:nvPicPr>
          <p:cNvPr id="152588" name="Picture 12" descr="%Browse_00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8025" y="717550"/>
            <a:ext cx="9450388" cy="6840538"/>
          </a:xfrm>
          <a:prstGeom prst="rect">
            <a:avLst/>
          </a:prstGeom>
          <a:noFill/>
        </p:spPr>
      </p:pic>
      <p:pic>
        <p:nvPicPr>
          <p:cNvPr id="152589" name="Picture 13" descr="%Browse_001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08025" y="690563"/>
            <a:ext cx="9450388" cy="6840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609600" y="625475"/>
            <a:ext cx="6848475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04875" eaLnBrk="0" hangingPunct="0"/>
            <a:r>
              <a:rPr lang="sv-SE" sz="4300"/>
              <a:t>Sb</a:t>
            </a:r>
            <a:r>
              <a:rPr lang="sv-SE" sz="4300" baseline="30000"/>
              <a:t>3-</a:t>
            </a:r>
            <a:r>
              <a:rPr lang="sv-SE" sz="4300"/>
              <a:t>, Sb</a:t>
            </a:r>
            <a:r>
              <a:rPr lang="sv-SE" sz="4300" baseline="-25000"/>
              <a:t>2</a:t>
            </a:r>
            <a:r>
              <a:rPr lang="sv-SE" sz="4300" baseline="30000"/>
              <a:t>4-</a:t>
            </a: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1104900" y="1695450"/>
            <a:ext cx="72009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sz="2400" b="0">
                <a:solidFill>
                  <a:schemeClr val="tx2"/>
                </a:solidFill>
              </a:rPr>
              <a:t>   </a:t>
            </a:r>
            <a:r>
              <a:rPr lang="sv-SE" sz="2000" b="0"/>
              <a:t>4.00	           4.00 	    2.95 	          4.00 	      4.00      Å</a:t>
            </a: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1704975" y="5578475"/>
            <a:ext cx="626427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sz="2400" b="0"/>
              <a:t>Zintl-pair formation in a pentagonal column</a:t>
            </a:r>
          </a:p>
        </p:txBody>
      </p:sp>
      <p:graphicFrame>
        <p:nvGraphicFramePr>
          <p:cNvPr id="88073" name="Object 9"/>
          <p:cNvGraphicFramePr>
            <a:graphicFrameLocks noChangeAspect="1"/>
          </p:cNvGraphicFramePr>
          <p:nvPr/>
        </p:nvGraphicFramePr>
        <p:xfrm>
          <a:off x="414338" y="1871663"/>
          <a:ext cx="8245475" cy="1084262"/>
        </p:xfrm>
        <a:graphic>
          <a:graphicData uri="http://schemas.openxmlformats.org/presentationml/2006/ole">
            <p:oleObj spid="_x0000_s88073" name="Bitmappsbild" r:id="rId3" imgW="24552381" imgH="13295238" progId="PBrush">
              <p:embed/>
            </p:oleObj>
          </a:graphicData>
        </a:graphic>
      </p:graphicFrame>
      <p:pic>
        <p:nvPicPr>
          <p:cNvPr id="88074" name="Picture 10" descr="zn3sb2"/>
          <p:cNvPicPr>
            <a:picLocks noChangeAspect="1" noChangeArrowheads="1"/>
          </p:cNvPicPr>
          <p:nvPr/>
        </p:nvPicPr>
        <p:blipFill>
          <a:blip r:embed="rId4"/>
          <a:srcRect t="30017" b="31110"/>
          <a:stretch>
            <a:fillRect/>
          </a:stretch>
        </p:blipFill>
        <p:spPr bwMode="auto">
          <a:xfrm>
            <a:off x="-304800" y="2801938"/>
            <a:ext cx="9585325" cy="2273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28738" y="2819400"/>
            <a:ext cx="8099425" cy="1139825"/>
          </a:xfrm>
        </p:spPr>
        <p:txBody>
          <a:bodyPr/>
          <a:lstStyle/>
          <a:p>
            <a:r>
              <a:rPr lang="sv-SE" sz="5400" smtClean="0">
                <a:ea typeface="ＭＳ Ｐゴシック" pitchFamily="34" charset="-128"/>
              </a:rPr>
              <a:t>Examples </a:t>
            </a:r>
            <a:r>
              <a:rPr lang="sv-SE" sz="4900" smtClean="0">
                <a:ea typeface="ＭＳ Ｐゴシック" pitchFamily="34" charset="-128"/>
              </a:rPr>
              <a:t/>
            </a:r>
            <a:br>
              <a:rPr lang="sv-SE" sz="49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1 Zn</a:t>
            </a:r>
            <a:r>
              <a:rPr lang="sv-SE" sz="2400" baseline="-25000" smtClean="0">
                <a:ea typeface="ＭＳ Ｐゴシック" pitchFamily="34" charset="-128"/>
              </a:rPr>
              <a:t>3-x</a:t>
            </a:r>
            <a:r>
              <a:rPr lang="sv-SE" sz="2400" smtClean="0">
                <a:ea typeface="ＭＳ Ｐゴシック" pitchFamily="34" charset="-128"/>
              </a:rPr>
              <a:t>Sb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br>
              <a:rPr lang="sv-SE" sz="2400" baseline="-250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2</a:t>
            </a:r>
            <a:r>
              <a:rPr lang="sv-SE" sz="2400" baseline="-25000" smtClean="0">
                <a:ea typeface="ＭＳ Ｐゴシック" pitchFamily="34" charset="-128"/>
              </a:rPr>
              <a:t> </a:t>
            </a:r>
            <a:r>
              <a:rPr lang="sv-SE" sz="2400" smtClean="0">
                <a:ea typeface="ＭＳ Ｐゴシック" pitchFamily="34" charset="-128"/>
              </a:rPr>
              <a:t>Stistaite</a:t>
            </a:r>
            <a:br>
              <a:rPr lang="sv-SE" sz="24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3 Onoratoite</a:t>
            </a:r>
            <a:br>
              <a:rPr lang="sv-SE" sz="24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4 Ba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r>
              <a:rPr lang="sv-SE" sz="2400" smtClean="0">
                <a:ea typeface="ＭＳ Ｐゴシック" pitchFamily="34" charset="-128"/>
              </a:rPr>
              <a:t>Cu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r>
              <a:rPr lang="sv-SE" sz="2400" smtClean="0">
                <a:ea typeface="ＭＳ Ｐゴシック" pitchFamily="34" charset="-128"/>
              </a:rPr>
              <a:t>Te</a:t>
            </a:r>
            <a:r>
              <a:rPr lang="sv-SE" sz="2400" baseline="-25000" smtClean="0">
                <a:ea typeface="ＭＳ Ｐゴシック" pitchFamily="34" charset="-128"/>
              </a:rPr>
              <a:t>4</a:t>
            </a:r>
            <a:r>
              <a:rPr lang="sv-SE" sz="2400" smtClean="0">
                <a:ea typeface="ＭＳ Ｐゴシック" pitchFamily="34" charset="-128"/>
              </a:rPr>
              <a:t>O</a:t>
            </a:r>
            <a:r>
              <a:rPr lang="sv-SE" sz="2400" baseline="-25000" smtClean="0">
                <a:ea typeface="ＭＳ Ｐゴシック" pitchFamily="34" charset="-128"/>
              </a:rPr>
              <a:t>11</a:t>
            </a:r>
            <a:r>
              <a:rPr lang="sv-SE" sz="2400" smtClean="0">
                <a:ea typeface="ＭＳ Ｐゴシック" pitchFamily="34" charset="-128"/>
              </a:rPr>
              <a:t>Br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r>
              <a:rPr lang="sv-SE" sz="2400" smtClean="0">
                <a:ea typeface="ＭＳ Ｐゴシック" pitchFamily="34" charset="-128"/>
              </a:rPr>
              <a:t> and Ba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r>
              <a:rPr lang="sv-SE" sz="2400" smtClean="0">
                <a:ea typeface="ＭＳ Ｐゴシック" pitchFamily="34" charset="-128"/>
              </a:rPr>
              <a:t>Cu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r>
              <a:rPr lang="sv-SE" sz="2400" smtClean="0">
                <a:ea typeface="ＭＳ Ｐゴシック" pitchFamily="34" charset="-128"/>
              </a:rPr>
              <a:t>Te</a:t>
            </a:r>
            <a:r>
              <a:rPr lang="sv-SE" sz="2400" baseline="-25000" smtClean="0">
                <a:ea typeface="ＭＳ Ｐゴシック" pitchFamily="34" charset="-128"/>
              </a:rPr>
              <a:t>4</a:t>
            </a:r>
            <a:r>
              <a:rPr lang="sv-SE" sz="2400" smtClean="0">
                <a:ea typeface="ＭＳ Ｐゴシック" pitchFamily="34" charset="-128"/>
              </a:rPr>
              <a:t>O</a:t>
            </a:r>
            <a:r>
              <a:rPr lang="sv-SE" sz="2400" baseline="-25000" smtClean="0">
                <a:ea typeface="ＭＳ Ｐゴシック" pitchFamily="34" charset="-128"/>
              </a:rPr>
              <a:t>11-d</a:t>
            </a:r>
            <a:r>
              <a:rPr lang="sv-SE" sz="2400" smtClean="0">
                <a:ea typeface="ＭＳ Ｐゴシック" pitchFamily="34" charset="-128"/>
              </a:rPr>
              <a:t>(OH)</a:t>
            </a:r>
            <a:r>
              <a:rPr lang="sv-SE" sz="2400" baseline="-25000" smtClean="0">
                <a:ea typeface="ＭＳ Ｐゴシック" pitchFamily="34" charset="-128"/>
              </a:rPr>
              <a:t>2d</a:t>
            </a:r>
            <a:r>
              <a:rPr lang="sv-SE" sz="2400" smtClean="0">
                <a:ea typeface="ＭＳ Ｐゴシック" pitchFamily="34" charset="-128"/>
              </a:rPr>
              <a:t>Br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br>
              <a:rPr lang="sv-SE" sz="2400" baseline="-250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5 Ca</a:t>
            </a:r>
            <a:r>
              <a:rPr lang="sv-SE" sz="2400" baseline="-25000" smtClean="0">
                <a:ea typeface="ＭＳ Ｐゴシック" pitchFamily="34" charset="-128"/>
              </a:rPr>
              <a:t>28</a:t>
            </a:r>
            <a:r>
              <a:rPr lang="sv-SE" sz="2400" smtClean="0">
                <a:ea typeface="ＭＳ Ｐゴシック" pitchFamily="34" charset="-128"/>
              </a:rPr>
              <a:t>Ga</a:t>
            </a:r>
            <a:r>
              <a:rPr lang="sv-SE" sz="2400" baseline="-25000" smtClean="0">
                <a:ea typeface="ＭＳ Ｐゴシック" pitchFamily="34" charset="-128"/>
              </a:rPr>
              <a:t>11</a:t>
            </a:r>
            <a:br>
              <a:rPr lang="sv-SE" sz="2400" baseline="-250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6</a:t>
            </a:r>
            <a:r>
              <a:rPr lang="sv-SE" sz="2400" baseline="-25000" smtClean="0">
                <a:ea typeface="ＭＳ Ｐゴシック" pitchFamily="34" charset="-128"/>
              </a:rPr>
              <a:t> </a:t>
            </a:r>
            <a:r>
              <a:rPr lang="sv-SE" sz="2400" smtClean="0">
                <a:ea typeface="ＭＳ Ｐゴシック" pitchFamily="34" charset="-128"/>
              </a:rPr>
              <a:t>Re</a:t>
            </a:r>
            <a:r>
              <a:rPr lang="sv-SE" sz="2400" baseline="-25000" smtClean="0">
                <a:ea typeface="ＭＳ Ｐゴシック" pitchFamily="34" charset="-128"/>
              </a:rPr>
              <a:t>13</a:t>
            </a:r>
            <a:r>
              <a:rPr lang="sv-SE" sz="2400" smtClean="0">
                <a:ea typeface="ＭＳ Ｐゴシック" pitchFamily="34" charset="-128"/>
              </a:rPr>
              <a:t>(Cd/Zn)</a:t>
            </a:r>
            <a:r>
              <a:rPr lang="en-US" sz="2400" baseline="-25000" smtClean="0">
                <a:ea typeface="ＭＳ Ｐゴシック" pitchFamily="34" charset="-128"/>
                <a:cs typeface="Times New Roman" pitchFamily="18" charset="0"/>
              </a:rPr>
              <a:t>~58</a:t>
            </a:r>
            <a:r>
              <a:rPr lang="en-US" sz="2400" b="0" smtClean="0">
                <a:ea typeface="ＭＳ Ｐゴシック" pitchFamily="34" charset="-128"/>
                <a:cs typeface="Times New Roman" pitchFamily="18" charset="0"/>
              </a:rPr>
              <a:t/>
            </a:r>
            <a:br>
              <a:rPr lang="en-US" sz="2400" b="0" smtClean="0">
                <a:ea typeface="ＭＳ Ｐゴシック" pitchFamily="34" charset="-128"/>
                <a:cs typeface="Times New Roman" pitchFamily="18" charset="0"/>
              </a:rPr>
            </a:br>
            <a:r>
              <a:rPr lang="en-US" sz="2400" smtClean="0">
                <a:solidFill>
                  <a:srgbClr val="FF0000"/>
                </a:solidFill>
                <a:ea typeface="ＭＳ Ｐゴシック" pitchFamily="34" charset="-128"/>
                <a:cs typeface="Times New Roman" pitchFamily="18" charset="0"/>
              </a:rPr>
              <a:t>7 </a:t>
            </a:r>
            <a:r>
              <a:rPr lang="sv-SE" sz="2400" smtClean="0">
                <a:solidFill>
                  <a:srgbClr val="FF0000"/>
                </a:solidFill>
                <a:ea typeface="ＭＳ Ｐゴシック" pitchFamily="34" charset="-128"/>
              </a:rPr>
              <a:t>ReGe</a:t>
            </a:r>
            <a:r>
              <a:rPr lang="sv-SE" sz="2400" baseline="-25000" smtClean="0">
                <a:solidFill>
                  <a:srgbClr val="FF0000"/>
                </a:solidFill>
                <a:ea typeface="ＭＳ Ｐゴシック" pitchFamily="34" charset="-128"/>
              </a:rPr>
              <a:t>2-x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2100" b="0" smtClean="0">
                <a:ea typeface="ＭＳ Ｐゴシック" pitchFamily="34" charset="-128"/>
              </a:rPr>
              <a:t>More AlB</a:t>
            </a:r>
            <a:r>
              <a:rPr lang="sv-SE" sz="2100" b="0" baseline="-25000" smtClean="0">
                <a:ea typeface="ＭＳ Ｐゴシック" pitchFamily="34" charset="-128"/>
              </a:rPr>
              <a:t>2</a:t>
            </a:r>
            <a:r>
              <a:rPr lang="sv-SE" sz="2100" b="0" smtClean="0">
                <a:ea typeface="ＭＳ Ｐゴシック" pitchFamily="34" charset="-128"/>
              </a:rPr>
              <a:t>:XY</a:t>
            </a:r>
            <a:r>
              <a:rPr lang="sv-SE" sz="2100" b="0" baseline="-25000" smtClean="0">
                <a:ea typeface="ＭＳ Ｐゴシック" pitchFamily="34" charset="-128"/>
              </a:rPr>
              <a:t>2-q</a:t>
            </a:r>
          </a:p>
        </p:txBody>
      </p:sp>
      <p:pic>
        <p:nvPicPr>
          <p:cNvPr id="153603" name="Picture 3" descr="alb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</a:blip>
          <a:srcRect l="8607" t="13814" r="37393" b="33505"/>
          <a:stretch>
            <a:fillRect/>
          </a:stretch>
        </p:blipFill>
        <p:spPr bwMode="auto">
          <a:xfrm>
            <a:off x="176213" y="1760538"/>
            <a:ext cx="3475037" cy="1946275"/>
          </a:xfrm>
          <a:prstGeom prst="rect">
            <a:avLst/>
          </a:prstGeom>
          <a:noFill/>
        </p:spPr>
      </p:pic>
      <p:pic>
        <p:nvPicPr>
          <p:cNvPr id="153604" name="Picture 4" descr="Yb3Ge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</a:blip>
          <a:srcRect l="10417" t="13266" r="31438" b="33165"/>
          <a:stretch>
            <a:fillRect/>
          </a:stretch>
        </p:blipFill>
        <p:spPr bwMode="auto">
          <a:xfrm>
            <a:off x="4926013" y="3119438"/>
            <a:ext cx="3827462" cy="2025650"/>
          </a:xfrm>
          <a:prstGeom prst="rect">
            <a:avLst/>
          </a:prstGeom>
          <a:noFill/>
        </p:spPr>
      </p:pic>
      <p:pic>
        <p:nvPicPr>
          <p:cNvPr id="153605" name="Picture 5" descr="R5X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</a:blip>
          <a:srcRect l="9222" t="9514" r="36833" b="34113"/>
          <a:stretch>
            <a:fillRect/>
          </a:stretch>
        </p:blipFill>
        <p:spPr bwMode="auto">
          <a:xfrm>
            <a:off x="814388" y="4641850"/>
            <a:ext cx="3541712" cy="2125663"/>
          </a:xfrm>
          <a:prstGeom prst="rect">
            <a:avLst/>
          </a:prstGeom>
          <a:noFill/>
        </p:spPr>
      </p:pic>
      <p:sp>
        <p:nvSpPr>
          <p:cNvPr id="153606" name="Text Box 6"/>
          <p:cNvSpPr txBox="1">
            <a:spLocks noChangeArrowheads="1"/>
          </p:cNvSpPr>
          <p:nvPr/>
        </p:nvSpPr>
        <p:spPr bwMode="auto">
          <a:xfrm>
            <a:off x="3860800" y="1836738"/>
            <a:ext cx="4467225" cy="455612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marL="339725" indent="-339725" defTabSz="904875">
              <a:spcBef>
                <a:spcPct val="5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2400">
                <a:latin typeface="Times New Roman" pitchFamily="18" charset="0"/>
              </a:rPr>
              <a:t>AlB</a:t>
            </a:r>
            <a:r>
              <a:rPr lang="sv-SE" sz="2400" baseline="-25000">
                <a:latin typeface="Times New Roman" pitchFamily="18" charset="0"/>
              </a:rPr>
              <a:t>2</a:t>
            </a:r>
            <a:r>
              <a:rPr lang="sv-SE" sz="2400">
                <a:latin typeface="Times New Roman" pitchFamily="18" charset="0"/>
              </a:rPr>
              <a:t> – P6/mmm - Cmmm</a:t>
            </a:r>
          </a:p>
        </p:txBody>
      </p:sp>
      <p:sp>
        <p:nvSpPr>
          <p:cNvPr id="153607" name="Text Box 7"/>
          <p:cNvSpPr txBox="1">
            <a:spLocks noChangeArrowheads="1"/>
          </p:cNvSpPr>
          <p:nvPr/>
        </p:nvSpPr>
        <p:spPr bwMode="auto">
          <a:xfrm>
            <a:off x="601663" y="3875088"/>
            <a:ext cx="4395787" cy="6381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marL="339725" indent="-339725" defTabSz="904875">
              <a:lnSpc>
                <a:spcPct val="50000"/>
              </a:lnSpc>
              <a:spcBef>
                <a:spcPct val="5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2400">
                <a:latin typeface="Times New Roman" pitchFamily="18" charset="0"/>
              </a:rPr>
              <a:t>Yb</a:t>
            </a:r>
            <a:r>
              <a:rPr lang="sv-SE" sz="2400" baseline="-25000">
                <a:latin typeface="Times New Roman" pitchFamily="18" charset="0"/>
              </a:rPr>
              <a:t>3</a:t>
            </a:r>
            <a:r>
              <a:rPr lang="sv-SE" sz="2400">
                <a:latin typeface="Times New Roman" pitchFamily="18" charset="0"/>
              </a:rPr>
              <a:t>Ge</a:t>
            </a:r>
            <a:r>
              <a:rPr lang="sv-SE" sz="2400" baseline="-25000">
                <a:latin typeface="Times New Roman" pitchFamily="18" charset="0"/>
              </a:rPr>
              <a:t>5</a:t>
            </a:r>
            <a:r>
              <a:rPr lang="sv-SE" sz="2400">
                <a:latin typeface="Times New Roman" pitchFamily="18" charset="0"/>
              </a:rPr>
              <a:t> – P62m – Cm2m</a:t>
            </a:r>
          </a:p>
          <a:p>
            <a:pPr marL="339725" indent="-339725" defTabSz="904875">
              <a:lnSpc>
                <a:spcPct val="50000"/>
              </a:lnSpc>
              <a:spcBef>
                <a:spcPct val="5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2400">
                <a:latin typeface="Times New Roman" pitchFamily="18" charset="0"/>
              </a:rPr>
              <a:t>q= (1/3 0 0)</a:t>
            </a:r>
          </a:p>
        </p:txBody>
      </p:sp>
      <p:sp>
        <p:nvSpPr>
          <p:cNvPr id="153608" name="Text Box 8"/>
          <p:cNvSpPr txBox="1">
            <a:spLocks noChangeArrowheads="1"/>
          </p:cNvSpPr>
          <p:nvPr/>
        </p:nvSpPr>
        <p:spPr bwMode="auto">
          <a:xfrm>
            <a:off x="4854575" y="5684838"/>
            <a:ext cx="3262313" cy="6381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marL="339725" indent="-339725" defTabSz="904875">
              <a:lnSpc>
                <a:spcPct val="50000"/>
              </a:lnSpc>
              <a:spcBef>
                <a:spcPct val="5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2400">
                <a:latin typeface="Times New Roman" pitchFamily="18" charset="0"/>
              </a:rPr>
              <a:t>R</a:t>
            </a:r>
            <a:r>
              <a:rPr lang="sv-SE" sz="2400" baseline="-25000">
                <a:latin typeface="Times New Roman" pitchFamily="18" charset="0"/>
              </a:rPr>
              <a:t>5</a:t>
            </a:r>
            <a:r>
              <a:rPr lang="sv-SE" sz="2400">
                <a:latin typeface="Times New Roman" pitchFamily="18" charset="0"/>
              </a:rPr>
              <a:t>X</a:t>
            </a:r>
            <a:r>
              <a:rPr lang="sv-SE" sz="2400" baseline="-25000">
                <a:latin typeface="Times New Roman" pitchFamily="18" charset="0"/>
              </a:rPr>
              <a:t>8</a:t>
            </a:r>
            <a:r>
              <a:rPr lang="sv-SE" sz="2400">
                <a:latin typeface="Times New Roman" pitchFamily="18" charset="0"/>
              </a:rPr>
              <a:t> – Pbam</a:t>
            </a:r>
          </a:p>
          <a:p>
            <a:pPr marL="339725" indent="-339725" defTabSz="904875">
              <a:lnSpc>
                <a:spcPct val="50000"/>
              </a:lnSpc>
              <a:spcBef>
                <a:spcPct val="5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2400">
                <a:latin typeface="Times New Roman" pitchFamily="18" charset="0"/>
              </a:rPr>
              <a:t>q=(2/5 0 0)</a:t>
            </a:r>
          </a:p>
        </p:txBody>
      </p:sp>
      <p:sp>
        <p:nvSpPr>
          <p:cNvPr id="153609" name="Text Box 9"/>
          <p:cNvSpPr txBox="1">
            <a:spLocks noChangeArrowheads="1"/>
          </p:cNvSpPr>
          <p:nvPr/>
        </p:nvSpPr>
        <p:spPr bwMode="auto">
          <a:xfrm>
            <a:off x="2203450" y="3454400"/>
            <a:ext cx="352425" cy="579438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marL="339725" indent="-339725" defTabSz="904875">
              <a:spcBef>
                <a:spcPct val="5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3200">
                <a:latin typeface="Times New Roman" pitchFamily="18" charset="0"/>
              </a:rPr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6" grpId="0"/>
      <p:bldP spid="153607" grpId="0"/>
      <p:bldP spid="153608" grpId="0"/>
      <p:bldP spid="15360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2100" b="0" smtClean="0">
                <a:ea typeface="ＭＳ Ｐゴシック" pitchFamily="34" charset="-128"/>
              </a:rPr>
              <a:t>ReGe</a:t>
            </a:r>
            <a:r>
              <a:rPr lang="sv-SE" sz="2100" b="0" baseline="-25000" smtClean="0">
                <a:ea typeface="ＭＳ Ｐゴシック" pitchFamily="34" charset="-128"/>
              </a:rPr>
              <a:t>2-x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850" y="1676400"/>
            <a:ext cx="7791450" cy="1531938"/>
          </a:xfrm>
          <a:ln/>
        </p:spPr>
        <p:txBody>
          <a:bodyPr/>
          <a:lstStyle/>
          <a:p>
            <a:pPr>
              <a:buFontTx/>
              <a:buNone/>
            </a:pPr>
            <a:r>
              <a:rPr lang="sv-SE" sz="1800" b="1" smtClean="0">
                <a:ea typeface="ＭＳ Ｐゴシック" pitchFamily="34" charset="-128"/>
                <a:cs typeface="Times New Roman" pitchFamily="18" charset="0"/>
              </a:rPr>
              <a:t>    </a:t>
            </a:r>
            <a:r>
              <a:rPr lang="sv-SE" sz="2400" b="1" smtClean="0">
                <a:ea typeface="ＭＳ Ｐゴシック" pitchFamily="34" charset="-128"/>
                <a:cs typeface="Times New Roman" pitchFamily="18" charset="0"/>
              </a:rPr>
              <a:t>The centering condition should allow for the C-centering of the parent AlB</a:t>
            </a:r>
            <a:r>
              <a:rPr lang="sv-SE" sz="2400" b="1" baseline="-25000" smtClean="0">
                <a:ea typeface="ＭＳ Ｐゴシック" pitchFamily="34" charset="-128"/>
                <a:cs typeface="Times New Roman" pitchFamily="18" charset="0"/>
              </a:rPr>
              <a:t>2</a:t>
            </a:r>
            <a:r>
              <a:rPr lang="sv-SE" sz="2400" b="1" smtClean="0">
                <a:ea typeface="ＭＳ Ｐゴシック" pitchFamily="34" charset="-128"/>
                <a:cs typeface="Times New Roman" pitchFamily="18" charset="0"/>
              </a:rPr>
              <a:t>, but also for the primitive cell of the 5:8 compound.</a:t>
            </a:r>
          </a:p>
        </p:txBody>
      </p:sp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955675" y="3276600"/>
            <a:ext cx="8045450" cy="455613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marL="339725" indent="-339725" defTabSz="904875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el-GR" sz="2400">
                <a:latin typeface="Times New Roman" pitchFamily="18" charset="0"/>
              </a:rPr>
              <a:t>α</a:t>
            </a:r>
            <a:r>
              <a:rPr lang="sv-SE" sz="2400">
                <a:latin typeface="Times New Roman" pitchFamily="18" charset="0"/>
              </a:rPr>
              <a:t>=0: 		hklm </a:t>
            </a:r>
            <a:r>
              <a:rPr lang="sv-SE" sz="2400">
                <a:latin typeface="Times New Roman" pitchFamily="18" charset="0"/>
                <a:sym typeface="Wingdings" pitchFamily="2" charset="2"/>
              </a:rPr>
              <a:t> hkl =&gt; h+k=2n</a:t>
            </a:r>
          </a:p>
        </p:txBody>
      </p:sp>
      <p:sp>
        <p:nvSpPr>
          <p:cNvPr id="154629" name="Text Box 5"/>
          <p:cNvSpPr txBox="1">
            <a:spLocks noChangeArrowheads="1"/>
          </p:cNvSpPr>
          <p:nvPr/>
        </p:nvSpPr>
        <p:spPr bwMode="auto">
          <a:xfrm>
            <a:off x="955675" y="3924300"/>
            <a:ext cx="7797800" cy="455613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marL="339725" indent="-339725" defTabSz="904875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el-GR" sz="2400">
                <a:latin typeface="Times New Roman" pitchFamily="18" charset="0"/>
              </a:rPr>
              <a:t>α</a:t>
            </a:r>
            <a:r>
              <a:rPr lang="sv-SE" sz="2400">
                <a:latin typeface="Times New Roman" pitchFamily="18" charset="0"/>
              </a:rPr>
              <a:t>=1/3: 	hklm </a:t>
            </a:r>
            <a:r>
              <a:rPr lang="sv-SE" sz="2400">
                <a:latin typeface="Times New Roman" pitchFamily="18" charset="0"/>
                <a:sym typeface="Wingdings" pitchFamily="2" charset="2"/>
              </a:rPr>
              <a:t> 3h+m k l   =&gt; 3h+m+k=2n</a:t>
            </a:r>
            <a:endParaRPr lang="sv-SE" sz="2400">
              <a:latin typeface="Times New Roman" pitchFamily="18" charset="0"/>
            </a:endParaRPr>
          </a:p>
        </p:txBody>
      </p:sp>
      <p:sp>
        <p:nvSpPr>
          <p:cNvPr id="154630" name="Text Box 6"/>
          <p:cNvSpPr txBox="1">
            <a:spLocks noChangeArrowheads="1"/>
          </p:cNvSpPr>
          <p:nvPr/>
        </p:nvSpPr>
        <p:spPr bwMode="auto">
          <a:xfrm>
            <a:off x="955675" y="4570413"/>
            <a:ext cx="8045450" cy="455612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marL="339725" indent="-339725" defTabSz="904875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el-GR" sz="2400">
                <a:latin typeface="Times New Roman" pitchFamily="18" charset="0"/>
              </a:rPr>
              <a:t>α</a:t>
            </a:r>
            <a:r>
              <a:rPr lang="sv-SE" sz="2400">
                <a:latin typeface="Times New Roman" pitchFamily="18" charset="0"/>
              </a:rPr>
              <a:t>=2/5: 	hklm </a:t>
            </a:r>
            <a:r>
              <a:rPr lang="sv-SE" sz="2400">
                <a:latin typeface="Times New Roman" pitchFamily="18" charset="0"/>
                <a:sym typeface="Wingdings" pitchFamily="2" charset="2"/>
              </a:rPr>
              <a:t> </a:t>
            </a:r>
            <a:r>
              <a:rPr lang="sv-SE" sz="2400">
                <a:latin typeface="Times New Roman" pitchFamily="18" charset="0"/>
              </a:rPr>
              <a:t>5h+2m k l </a:t>
            </a:r>
            <a:r>
              <a:rPr lang="sv-SE" sz="2400">
                <a:latin typeface="Times New Roman" pitchFamily="18" charset="0"/>
                <a:sym typeface="Wingdings" pitchFamily="2" charset="2"/>
              </a:rPr>
              <a:t>=&gt; 5h+2m +k =?</a:t>
            </a:r>
          </a:p>
        </p:txBody>
      </p:sp>
      <p:sp>
        <p:nvSpPr>
          <p:cNvPr id="154631" name="Text Box 7"/>
          <p:cNvSpPr txBox="1">
            <a:spLocks noChangeArrowheads="1"/>
          </p:cNvSpPr>
          <p:nvPr/>
        </p:nvSpPr>
        <p:spPr bwMode="auto">
          <a:xfrm>
            <a:off x="531813" y="5286375"/>
            <a:ext cx="8469312" cy="1366838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marL="339725" indent="-339725" defTabSz="904875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2400">
                <a:sym typeface="Wingdings" pitchFamily="2" charset="2"/>
              </a:rPr>
              <a:t>    This shows that the m component is involved in the centering: h+k+m=2n</a:t>
            </a:r>
          </a:p>
          <a:p>
            <a:pPr marL="339725" indent="-339725" defTabSz="904875">
              <a:spcBef>
                <a:spcPct val="5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endParaRPr lang="sv-SE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1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54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7" grpId="0" build="p"/>
      <p:bldP spid="154628" grpId="0"/>
      <p:bldP spid="154629" grpId="0"/>
      <p:bldP spid="154630" grpId="0"/>
      <p:bldP spid="154631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2100" b="0" smtClean="0">
                <a:ea typeface="ＭＳ Ｐゴシック" pitchFamily="34" charset="-128"/>
              </a:rPr>
              <a:t>ReGe</a:t>
            </a:r>
            <a:r>
              <a:rPr lang="sv-SE" sz="2100" b="0" baseline="-25000" smtClean="0">
                <a:ea typeface="ＭＳ Ｐゴシック" pitchFamily="34" charset="-128"/>
              </a:rPr>
              <a:t>2-x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8938" y="1871663"/>
            <a:ext cx="8320087" cy="1835150"/>
          </a:xfrm>
          <a:ln/>
        </p:spPr>
        <p:txBody>
          <a:bodyPr/>
          <a:lstStyle/>
          <a:p>
            <a:pPr>
              <a:buFontTx/>
              <a:buNone/>
            </a:pPr>
            <a:r>
              <a:rPr lang="sv-SE" sz="2400" b="1" smtClean="0">
                <a:ea typeface="ＭＳ Ｐゴシック" pitchFamily="34" charset="-128"/>
              </a:rPr>
              <a:t>The a-glide </a:t>
            </a:r>
            <a:r>
              <a:rPr lang="sv-SE" sz="2400" b="1" smtClean="0">
                <a:ea typeface="ＭＳ Ｐゴシック" pitchFamily="34" charset="-128"/>
                <a:cs typeface="Times New Roman" pitchFamily="18" charset="0"/>
              </a:rPr>
              <a:t>┴ b is present even without the C-centering.</a:t>
            </a:r>
          </a:p>
          <a:p>
            <a:pPr>
              <a:buFontTx/>
              <a:buNone/>
            </a:pPr>
            <a:r>
              <a:rPr lang="sv-SE" sz="2400" b="1" smtClean="0">
                <a:ea typeface="ＭＳ Ｐゴシック" pitchFamily="34" charset="-128"/>
                <a:cs typeface="Times New Roman" pitchFamily="18" charset="0"/>
              </a:rPr>
              <a:t>This must be generated by an s-glide ┴ b =&gt;</a:t>
            </a:r>
          </a:p>
          <a:p>
            <a:pPr>
              <a:buFontTx/>
              <a:buNone/>
            </a:pPr>
            <a:r>
              <a:rPr lang="sv-SE" sz="2400" b="1" smtClean="0">
                <a:ea typeface="ＭＳ Ｐゴシック" pitchFamily="34" charset="-128"/>
              </a:rPr>
              <a:t>The superspace group is Xmmm(</a:t>
            </a:r>
            <a:r>
              <a:rPr lang="el-GR" sz="2400" b="1" smtClean="0">
                <a:ea typeface="ＭＳ Ｐゴシック" pitchFamily="34" charset="-128"/>
              </a:rPr>
              <a:t>α</a:t>
            </a:r>
            <a:r>
              <a:rPr lang="sv-SE" sz="2400" b="1" smtClean="0">
                <a:ea typeface="ＭＳ Ｐゴシック" pitchFamily="34" charset="-128"/>
              </a:rPr>
              <a:t>00)0s0.</a:t>
            </a:r>
          </a:p>
          <a:p>
            <a:pPr>
              <a:buFontTx/>
              <a:buNone/>
            </a:pPr>
            <a:endParaRPr lang="sv-SE" sz="2400" smtClean="0"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155652" name="Text Box 4"/>
          <p:cNvSpPr txBox="1">
            <a:spLocks noChangeArrowheads="1"/>
          </p:cNvSpPr>
          <p:nvPr/>
        </p:nvSpPr>
        <p:spPr bwMode="auto">
          <a:xfrm>
            <a:off x="458788" y="3779838"/>
            <a:ext cx="8223250" cy="1766887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marL="339725" indent="-339725" defTabSz="904875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2400"/>
              <a:t>In many known compounds the q-vector takes the form</a:t>
            </a:r>
          </a:p>
          <a:p>
            <a:pPr marL="339725" indent="-339725" defTabSz="904875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2400"/>
              <a:t>q=(</a:t>
            </a:r>
            <a:r>
              <a:rPr lang="el-GR" sz="2400"/>
              <a:t>α</a:t>
            </a:r>
            <a:r>
              <a:rPr lang="sv-SE" sz="2400"/>
              <a:t>0</a:t>
            </a:r>
            <a:r>
              <a:rPr lang="el-GR" sz="2400"/>
              <a:t>γ</a:t>
            </a:r>
            <a:r>
              <a:rPr lang="sv-SE" sz="2400"/>
              <a:t>) =&gt;</a:t>
            </a:r>
          </a:p>
          <a:p>
            <a:pPr marL="339725" indent="-339725" defTabSz="904875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2400"/>
              <a:t>The super space group must then be a subgroup of </a:t>
            </a:r>
          </a:p>
          <a:p>
            <a:pPr marL="339725" indent="-339725" defTabSz="904875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2400"/>
              <a:t>Xmmm(</a:t>
            </a:r>
            <a:r>
              <a:rPr lang="el-GR" sz="2400"/>
              <a:t>α</a:t>
            </a:r>
            <a:r>
              <a:rPr lang="sv-SE" sz="2400"/>
              <a:t>00)0s0 =&gt; X2/m(</a:t>
            </a:r>
            <a:r>
              <a:rPr lang="el-GR" sz="2400"/>
              <a:t>α</a:t>
            </a:r>
            <a:r>
              <a:rPr lang="sv-SE" sz="2400"/>
              <a:t>0</a:t>
            </a:r>
            <a:r>
              <a:rPr lang="el-GR" sz="2400"/>
              <a:t>γ</a:t>
            </a:r>
            <a:r>
              <a:rPr lang="sv-SE" sz="2400"/>
              <a:t>)0s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1" grpId="0" build="p"/>
      <p:bldP spid="15565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2100" b="0" smtClean="0">
                <a:ea typeface="ＭＳ Ｐゴシック" pitchFamily="34" charset="-128"/>
              </a:rPr>
              <a:t>Composition</a:t>
            </a:r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1027113" y="1695450"/>
            <a:ext cx="7726362" cy="3005138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marL="339725" indent="-339725" defTabSz="904875">
              <a:spcBef>
                <a:spcPct val="5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2400"/>
              <a:t>    The commensurate cases indicate that the composition is given by the q-vector according to ReGe</a:t>
            </a:r>
            <a:r>
              <a:rPr lang="sv-SE" sz="2400" baseline="-25000"/>
              <a:t>2-</a:t>
            </a:r>
            <a:r>
              <a:rPr lang="sv-SE" sz="2400" baseline="-25000">
                <a:latin typeface="Symbol" pitchFamily="18" charset="2"/>
              </a:rPr>
              <a:t>a</a:t>
            </a:r>
            <a:r>
              <a:rPr lang="sv-SE" sz="2400" baseline="-25000"/>
              <a:t>x</a:t>
            </a:r>
            <a:r>
              <a:rPr lang="sv-SE" sz="2400"/>
              <a:t>.</a:t>
            </a:r>
          </a:p>
          <a:p>
            <a:pPr marL="339725" indent="-339725" defTabSz="904875">
              <a:spcBef>
                <a:spcPct val="5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2400"/>
              <a:t>    Every second Ge atom is removed from a number of rows deteremined by q</a:t>
            </a:r>
            <a:r>
              <a:rPr lang="sv-SE" sz="2400" baseline="-25000"/>
              <a:t>x</a:t>
            </a:r>
            <a:r>
              <a:rPr lang="sv-SE" sz="2400"/>
              <a:t>.</a:t>
            </a:r>
          </a:p>
          <a:p>
            <a:pPr marL="339725" indent="-339725" defTabSz="904875">
              <a:spcBef>
                <a:spcPct val="5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2400"/>
              <a:t>    The limiting case is represented by Tm</a:t>
            </a:r>
            <a:r>
              <a:rPr lang="sv-SE" sz="2400" baseline="-25000"/>
              <a:t>2</a:t>
            </a:r>
            <a:r>
              <a:rPr lang="sv-SE" sz="2400"/>
              <a:t>Ge</a:t>
            </a:r>
            <a:r>
              <a:rPr lang="sv-SE" sz="2400" baseline="-25000"/>
              <a:t>3</a:t>
            </a:r>
            <a:r>
              <a:rPr lang="sv-SE" sz="2400"/>
              <a:t> and Lu</a:t>
            </a:r>
            <a:r>
              <a:rPr lang="sv-SE" sz="2400" baseline="-25000"/>
              <a:t>2</a:t>
            </a:r>
            <a:r>
              <a:rPr lang="sv-SE" sz="2400"/>
              <a:t>Ge</a:t>
            </a:r>
            <a:r>
              <a:rPr lang="sv-SE" sz="2400" baseline="-25000"/>
              <a:t>3</a:t>
            </a:r>
            <a:r>
              <a:rPr lang="sv-SE" sz="2400"/>
              <a:t>, q</a:t>
            </a:r>
            <a:r>
              <a:rPr lang="sv-SE" sz="2400" baseline="-25000"/>
              <a:t>x</a:t>
            </a:r>
            <a:r>
              <a:rPr lang="sv-SE" sz="2400"/>
              <a:t>=½.  </a:t>
            </a:r>
            <a:endParaRPr lang="sv-SE" sz="2400" baseline="-25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2100" b="0" smtClean="0">
                <a:ea typeface="ＭＳ Ｐゴシック" pitchFamily="34" charset="-128"/>
              </a:rPr>
              <a:t>Limiting case</a:t>
            </a:r>
          </a:p>
        </p:txBody>
      </p:sp>
      <p:pic>
        <p:nvPicPr>
          <p:cNvPr id="157699" name="Picture 3" descr="tm2ge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013" y="4491038"/>
            <a:ext cx="3765550" cy="2160587"/>
          </a:xfrm>
          <a:prstGeom prst="rect">
            <a:avLst/>
          </a:prstGeom>
          <a:noFill/>
        </p:spPr>
      </p:pic>
      <p:pic>
        <p:nvPicPr>
          <p:cNvPr id="157700" name="Picture 4" descr="R5X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</a:blip>
          <a:srcRect l="9222" t="9514" r="36833" b="34113"/>
          <a:stretch>
            <a:fillRect/>
          </a:stretch>
        </p:blipFill>
        <p:spPr bwMode="auto">
          <a:xfrm>
            <a:off x="5067300" y="1939925"/>
            <a:ext cx="3543300" cy="2125663"/>
          </a:xfrm>
          <a:prstGeom prst="rect">
            <a:avLst/>
          </a:prstGeom>
          <a:noFill/>
        </p:spPr>
      </p:pic>
      <p:sp>
        <p:nvSpPr>
          <p:cNvPr id="157701" name="Text Box 5"/>
          <p:cNvSpPr txBox="1">
            <a:spLocks noChangeArrowheads="1"/>
          </p:cNvSpPr>
          <p:nvPr/>
        </p:nvSpPr>
        <p:spPr bwMode="auto">
          <a:xfrm>
            <a:off x="1381125" y="2486025"/>
            <a:ext cx="3262313" cy="6381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marL="339725" indent="-339725" defTabSz="904875">
              <a:lnSpc>
                <a:spcPct val="50000"/>
              </a:lnSpc>
              <a:spcBef>
                <a:spcPct val="5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2400">
                <a:latin typeface="Times New Roman" pitchFamily="18" charset="0"/>
              </a:rPr>
              <a:t>R</a:t>
            </a:r>
            <a:r>
              <a:rPr lang="sv-SE" sz="2400" baseline="-25000">
                <a:latin typeface="Times New Roman" pitchFamily="18" charset="0"/>
              </a:rPr>
              <a:t>5</a:t>
            </a:r>
            <a:r>
              <a:rPr lang="sv-SE" sz="2400">
                <a:latin typeface="Times New Roman" pitchFamily="18" charset="0"/>
              </a:rPr>
              <a:t>X</a:t>
            </a:r>
            <a:r>
              <a:rPr lang="sv-SE" sz="2400" baseline="-25000">
                <a:latin typeface="Times New Roman" pitchFamily="18" charset="0"/>
              </a:rPr>
              <a:t>8</a:t>
            </a:r>
            <a:r>
              <a:rPr lang="sv-SE" sz="2400">
                <a:latin typeface="Times New Roman" pitchFamily="18" charset="0"/>
              </a:rPr>
              <a:t> – Pbam</a:t>
            </a:r>
          </a:p>
          <a:p>
            <a:pPr marL="339725" indent="-339725" defTabSz="904875">
              <a:lnSpc>
                <a:spcPct val="50000"/>
              </a:lnSpc>
              <a:spcBef>
                <a:spcPct val="5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2400">
                <a:latin typeface="Times New Roman" pitchFamily="18" charset="0"/>
              </a:rPr>
              <a:t>q=(2/5 0 0)</a:t>
            </a:r>
          </a:p>
        </p:txBody>
      </p:sp>
      <p:sp>
        <p:nvSpPr>
          <p:cNvPr id="157702" name="Text Box 6"/>
          <p:cNvSpPr txBox="1">
            <a:spLocks noChangeArrowheads="1"/>
          </p:cNvSpPr>
          <p:nvPr/>
        </p:nvSpPr>
        <p:spPr bwMode="auto">
          <a:xfrm>
            <a:off x="4926013" y="4929188"/>
            <a:ext cx="3260725" cy="6381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marL="339725" indent="-339725" defTabSz="904875">
              <a:lnSpc>
                <a:spcPct val="50000"/>
              </a:lnSpc>
              <a:spcBef>
                <a:spcPct val="5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2400">
                <a:latin typeface="Times New Roman" pitchFamily="18" charset="0"/>
              </a:rPr>
              <a:t>Tm</a:t>
            </a:r>
            <a:r>
              <a:rPr lang="sv-SE" sz="2400" baseline="-25000">
                <a:latin typeface="Times New Roman" pitchFamily="18" charset="0"/>
              </a:rPr>
              <a:t>2</a:t>
            </a:r>
            <a:r>
              <a:rPr lang="sv-SE" sz="2400">
                <a:latin typeface="Times New Roman" pitchFamily="18" charset="0"/>
              </a:rPr>
              <a:t>Ge</a:t>
            </a:r>
            <a:r>
              <a:rPr lang="sv-SE" sz="2400" baseline="-25000">
                <a:latin typeface="Times New Roman" pitchFamily="18" charset="0"/>
              </a:rPr>
              <a:t>3</a:t>
            </a:r>
            <a:r>
              <a:rPr lang="sv-SE" sz="2400">
                <a:latin typeface="Times New Roman" pitchFamily="18" charset="0"/>
              </a:rPr>
              <a:t> – Pbam</a:t>
            </a:r>
          </a:p>
          <a:p>
            <a:pPr marL="339725" indent="-339725" defTabSz="904875">
              <a:lnSpc>
                <a:spcPct val="50000"/>
              </a:lnSpc>
              <a:spcBef>
                <a:spcPct val="5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2400">
                <a:latin typeface="Times New Roman" pitchFamily="18" charset="0"/>
              </a:rPr>
              <a:t>q=(½ 0 0)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1" grpId="0"/>
      <p:bldP spid="15770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2100" b="0" smtClean="0">
                <a:ea typeface="ＭＳ Ｐゴシック" pitchFamily="34" charset="-128"/>
              </a:rPr>
              <a:t>Example – Lviv</a:t>
            </a:r>
            <a:endParaRPr lang="sv-SE" sz="2100" b="0" baseline="-25000" smtClean="0">
              <a:ea typeface="ＭＳ Ｐゴシック" pitchFamily="34" charset="-128"/>
            </a:endParaRPr>
          </a:p>
        </p:txBody>
      </p:sp>
      <p:sp>
        <p:nvSpPr>
          <p:cNvPr id="158723" name="Text Box 3"/>
          <p:cNvSpPr txBox="1">
            <a:spLocks noChangeArrowheads="1"/>
          </p:cNvSpPr>
          <p:nvPr/>
        </p:nvSpPr>
        <p:spPr bwMode="auto">
          <a:xfrm>
            <a:off x="1878013" y="5072063"/>
            <a:ext cx="1204912" cy="455612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marL="339725" indent="-339725" defTabSz="904875">
              <a:spcBef>
                <a:spcPct val="5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2400">
                <a:latin typeface="Times New Roman" pitchFamily="18" charset="0"/>
              </a:rPr>
              <a:t>q&gt;0.4</a:t>
            </a:r>
          </a:p>
        </p:txBody>
      </p:sp>
      <p:pic>
        <p:nvPicPr>
          <p:cNvPr id="158724" name="Picture 4" descr="Box 0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1825" y="1314450"/>
            <a:ext cx="6000750" cy="4560888"/>
          </a:xfrm>
          <a:prstGeom prst="rect">
            <a:avLst/>
          </a:prstGeom>
          <a:noFill/>
        </p:spPr>
      </p:pic>
      <p:pic>
        <p:nvPicPr>
          <p:cNvPr id="158725" name="Picture 5" descr="Yb3Ge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</a:blip>
          <a:srcRect l="10426" t="13252" r="31432" b="33197"/>
          <a:stretch>
            <a:fillRect/>
          </a:stretch>
        </p:blipFill>
        <p:spPr bwMode="auto">
          <a:xfrm rot="11040000">
            <a:off x="1808163" y="4757738"/>
            <a:ext cx="5846762" cy="3092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2100" b="0" smtClean="0">
                <a:ea typeface="ＭＳ Ｐゴシック" pitchFamily="34" charset="-128"/>
              </a:rPr>
              <a:t>Example – DyGe</a:t>
            </a:r>
            <a:r>
              <a:rPr lang="sv-SE" sz="2100" b="0" baseline="-25000" smtClean="0">
                <a:ea typeface="ＭＳ Ｐゴシック" pitchFamily="34" charset="-128"/>
              </a:rPr>
              <a:t>2-x</a:t>
            </a:r>
          </a:p>
        </p:txBody>
      </p:sp>
      <p:pic>
        <p:nvPicPr>
          <p:cNvPr id="159747" name="Picture 3" descr="dy39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463" y="1265238"/>
            <a:ext cx="5619750" cy="3225800"/>
          </a:xfrm>
          <a:prstGeom prst="rect">
            <a:avLst/>
          </a:prstGeom>
          <a:noFill/>
        </p:spPr>
      </p:pic>
      <p:pic>
        <p:nvPicPr>
          <p:cNvPr id="159748" name="Picture 4" descr="dyge4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9175" y="3908425"/>
            <a:ext cx="5407025" cy="3103563"/>
          </a:xfrm>
          <a:prstGeom prst="rect">
            <a:avLst/>
          </a:prstGeom>
          <a:noFill/>
        </p:spPr>
      </p:pic>
      <p:sp>
        <p:nvSpPr>
          <p:cNvPr id="159749" name="Text Box 5"/>
          <p:cNvSpPr txBox="1">
            <a:spLocks noChangeArrowheads="1"/>
          </p:cNvSpPr>
          <p:nvPr/>
        </p:nvSpPr>
        <p:spPr bwMode="auto">
          <a:xfrm>
            <a:off x="6554788" y="2559050"/>
            <a:ext cx="1204912" cy="455613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marL="339725" indent="-339725" defTabSz="904875">
              <a:spcBef>
                <a:spcPct val="5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2400">
                <a:latin typeface="Times New Roman" pitchFamily="18" charset="0"/>
              </a:rPr>
              <a:t>q&lt;0.4</a:t>
            </a:r>
          </a:p>
        </p:txBody>
      </p:sp>
      <p:sp>
        <p:nvSpPr>
          <p:cNvPr id="159750" name="Text Box 6"/>
          <p:cNvSpPr txBox="1">
            <a:spLocks noChangeArrowheads="1"/>
          </p:cNvSpPr>
          <p:nvPr/>
        </p:nvSpPr>
        <p:spPr bwMode="auto">
          <a:xfrm>
            <a:off x="1878013" y="5072063"/>
            <a:ext cx="1204912" cy="455612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lIns="90516" tIns="45258" rIns="90516" bIns="45258">
            <a:spAutoFit/>
          </a:bodyPr>
          <a:lstStyle/>
          <a:p>
            <a:pPr marL="339725" indent="-339725" defTabSz="904875">
              <a:spcBef>
                <a:spcPct val="5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sv-SE" sz="2400">
                <a:latin typeface="Times New Roman" pitchFamily="18" charset="0"/>
              </a:rPr>
              <a:t>q&gt;0.4</a:t>
            </a:r>
          </a:p>
        </p:txBody>
      </p:sp>
      <p:sp>
        <p:nvSpPr>
          <p:cNvPr id="159751" name="Rectangle 7"/>
          <p:cNvSpPr>
            <a:spLocks noChangeArrowheads="1"/>
          </p:cNvSpPr>
          <p:nvPr/>
        </p:nvSpPr>
        <p:spPr bwMode="auto">
          <a:xfrm>
            <a:off x="4305300" y="1447800"/>
            <a:ext cx="952500" cy="263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  <p:sp>
        <p:nvSpPr>
          <p:cNvPr id="159752" name="Rectangle 8"/>
          <p:cNvSpPr>
            <a:spLocks noChangeArrowheads="1"/>
          </p:cNvSpPr>
          <p:nvPr/>
        </p:nvSpPr>
        <p:spPr bwMode="auto">
          <a:xfrm>
            <a:off x="5435600" y="4035425"/>
            <a:ext cx="1628775" cy="263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9" grpId="0"/>
      <p:bldP spid="1597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23850"/>
            <a:ext cx="9001125" cy="1139825"/>
          </a:xfrm>
        </p:spPr>
        <p:txBody>
          <a:bodyPr/>
          <a:lstStyle/>
          <a:p>
            <a:pPr algn="ctr"/>
            <a:r>
              <a:rPr lang="sv-SE" sz="4000" smtClean="0">
                <a:ea typeface="ＭＳ Ｐゴシック" pitchFamily="34" charset="-128"/>
              </a:rPr>
              <a:t>Sb-Sb distances</a:t>
            </a:r>
          </a:p>
        </p:txBody>
      </p:sp>
      <p:pic>
        <p:nvPicPr>
          <p:cNvPr id="89093" name="Picture 5" descr="zn3sb2_dist"/>
          <p:cNvPicPr>
            <a:picLocks noChangeAspect="1" noChangeArrowheads="1"/>
          </p:cNvPicPr>
          <p:nvPr/>
        </p:nvPicPr>
        <p:blipFill>
          <a:blip r:embed="rId2"/>
          <a:srcRect t="10298" r="17484"/>
          <a:stretch>
            <a:fillRect/>
          </a:stretch>
        </p:blipFill>
        <p:spPr bwMode="auto">
          <a:xfrm>
            <a:off x="66675" y="1230313"/>
            <a:ext cx="7372350" cy="5724525"/>
          </a:xfrm>
          <a:prstGeom prst="rect">
            <a:avLst/>
          </a:prstGeom>
          <a:noFill/>
        </p:spPr>
      </p:pic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2105025" y="3600450"/>
            <a:ext cx="1457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04875">
              <a:spcBef>
                <a:spcPct val="50000"/>
              </a:spcBef>
            </a:pPr>
            <a:r>
              <a:rPr lang="sv-SE"/>
              <a:t>Sb6-Sb6</a:t>
            </a:r>
          </a:p>
        </p:txBody>
      </p:sp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7496175" y="4368800"/>
            <a:ext cx="1095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04875" eaLnBrk="0" hangingPunct="0"/>
            <a:r>
              <a:rPr lang="sv-SE" sz="3100"/>
              <a:t>Sb</a:t>
            </a:r>
            <a:r>
              <a:rPr lang="sv-SE" sz="3100" baseline="-25000"/>
              <a:t>2</a:t>
            </a:r>
            <a:r>
              <a:rPr lang="sv-SE" sz="3100" baseline="30000"/>
              <a:t>4-</a:t>
            </a:r>
          </a:p>
        </p:txBody>
      </p:sp>
      <p:sp>
        <p:nvSpPr>
          <p:cNvPr id="89096" name="Rectangle 8"/>
          <p:cNvSpPr>
            <a:spLocks noChangeArrowheads="1"/>
          </p:cNvSpPr>
          <p:nvPr/>
        </p:nvSpPr>
        <p:spPr bwMode="auto">
          <a:xfrm>
            <a:off x="7477125" y="2203450"/>
            <a:ext cx="9715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04875" eaLnBrk="0" hangingPunct="0"/>
            <a:r>
              <a:rPr lang="sv-SE" sz="3100"/>
              <a:t>Sb</a:t>
            </a:r>
            <a:r>
              <a:rPr lang="sv-SE" sz="3100" baseline="30000"/>
              <a:t>3-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328738" y="2819400"/>
            <a:ext cx="8099425" cy="1139825"/>
          </a:xfrm>
        </p:spPr>
        <p:txBody>
          <a:bodyPr/>
          <a:lstStyle/>
          <a:p>
            <a:r>
              <a:rPr lang="sv-SE" sz="5400" smtClean="0">
                <a:ea typeface="ＭＳ Ｐゴシック" pitchFamily="34" charset="-128"/>
              </a:rPr>
              <a:t>Examples </a:t>
            </a:r>
            <a:r>
              <a:rPr lang="sv-SE" sz="4900" smtClean="0">
                <a:ea typeface="ＭＳ Ｐゴシック" pitchFamily="34" charset="-128"/>
              </a:rPr>
              <a:t/>
            </a:r>
            <a:br>
              <a:rPr lang="sv-SE" sz="49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1 Zn</a:t>
            </a:r>
            <a:r>
              <a:rPr lang="sv-SE" sz="2400" baseline="-25000" smtClean="0">
                <a:ea typeface="ＭＳ Ｐゴシック" pitchFamily="34" charset="-128"/>
              </a:rPr>
              <a:t>3-x</a:t>
            </a:r>
            <a:r>
              <a:rPr lang="sv-SE" sz="2400" smtClean="0">
                <a:ea typeface="ＭＳ Ｐゴシック" pitchFamily="34" charset="-128"/>
              </a:rPr>
              <a:t>Sb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br>
              <a:rPr lang="sv-SE" sz="2400" baseline="-25000" smtClean="0">
                <a:ea typeface="ＭＳ Ｐゴシック" pitchFamily="34" charset="-128"/>
              </a:rPr>
            </a:br>
            <a:r>
              <a:rPr lang="sv-SE" sz="2400" smtClean="0">
                <a:solidFill>
                  <a:srgbClr val="FF0000"/>
                </a:solidFill>
                <a:ea typeface="ＭＳ Ｐゴシック" pitchFamily="34" charset="-128"/>
              </a:rPr>
              <a:t>2</a:t>
            </a:r>
            <a:r>
              <a:rPr lang="sv-SE" sz="2400" baseline="-2500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sv-SE" sz="2400" smtClean="0">
                <a:solidFill>
                  <a:srgbClr val="FF0000"/>
                </a:solidFill>
                <a:ea typeface="ＭＳ Ｐゴシック" pitchFamily="34" charset="-128"/>
              </a:rPr>
              <a:t>Stistaite</a:t>
            </a:r>
            <a:r>
              <a:rPr lang="sv-SE" sz="2400" smtClean="0">
                <a:ea typeface="ＭＳ Ｐゴシック" pitchFamily="34" charset="-128"/>
              </a:rPr>
              <a:t/>
            </a:r>
            <a:br>
              <a:rPr lang="sv-SE" sz="24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3 Onoratoite</a:t>
            </a:r>
            <a:br>
              <a:rPr lang="sv-SE" sz="24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4 Ba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r>
              <a:rPr lang="sv-SE" sz="2400" smtClean="0">
                <a:ea typeface="ＭＳ Ｐゴシック" pitchFamily="34" charset="-128"/>
              </a:rPr>
              <a:t>Cu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r>
              <a:rPr lang="sv-SE" sz="2400" smtClean="0">
                <a:ea typeface="ＭＳ Ｐゴシック" pitchFamily="34" charset="-128"/>
              </a:rPr>
              <a:t>Te</a:t>
            </a:r>
            <a:r>
              <a:rPr lang="sv-SE" sz="2400" baseline="-25000" smtClean="0">
                <a:ea typeface="ＭＳ Ｐゴシック" pitchFamily="34" charset="-128"/>
              </a:rPr>
              <a:t>4</a:t>
            </a:r>
            <a:r>
              <a:rPr lang="sv-SE" sz="2400" smtClean="0">
                <a:ea typeface="ＭＳ Ｐゴシック" pitchFamily="34" charset="-128"/>
              </a:rPr>
              <a:t>O</a:t>
            </a:r>
            <a:r>
              <a:rPr lang="sv-SE" sz="2400" baseline="-25000" smtClean="0">
                <a:ea typeface="ＭＳ Ｐゴシック" pitchFamily="34" charset="-128"/>
              </a:rPr>
              <a:t>11</a:t>
            </a:r>
            <a:r>
              <a:rPr lang="sv-SE" sz="2400" smtClean="0">
                <a:ea typeface="ＭＳ Ｐゴシック" pitchFamily="34" charset="-128"/>
              </a:rPr>
              <a:t>Br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r>
              <a:rPr lang="sv-SE" sz="2400" smtClean="0">
                <a:ea typeface="ＭＳ Ｐゴシック" pitchFamily="34" charset="-128"/>
              </a:rPr>
              <a:t> and Ba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r>
              <a:rPr lang="sv-SE" sz="2400" smtClean="0">
                <a:ea typeface="ＭＳ Ｐゴシック" pitchFamily="34" charset="-128"/>
              </a:rPr>
              <a:t>Cu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r>
              <a:rPr lang="sv-SE" sz="2400" smtClean="0">
                <a:ea typeface="ＭＳ Ｐゴシック" pitchFamily="34" charset="-128"/>
              </a:rPr>
              <a:t>Te</a:t>
            </a:r>
            <a:r>
              <a:rPr lang="sv-SE" sz="2400" baseline="-25000" smtClean="0">
                <a:ea typeface="ＭＳ Ｐゴシック" pitchFamily="34" charset="-128"/>
              </a:rPr>
              <a:t>4</a:t>
            </a:r>
            <a:r>
              <a:rPr lang="sv-SE" sz="2400" smtClean="0">
                <a:ea typeface="ＭＳ Ｐゴシック" pitchFamily="34" charset="-128"/>
              </a:rPr>
              <a:t>O</a:t>
            </a:r>
            <a:r>
              <a:rPr lang="sv-SE" sz="2400" baseline="-25000" smtClean="0">
                <a:ea typeface="ＭＳ Ｐゴシック" pitchFamily="34" charset="-128"/>
              </a:rPr>
              <a:t>11-d</a:t>
            </a:r>
            <a:r>
              <a:rPr lang="sv-SE" sz="2400" smtClean="0">
                <a:ea typeface="ＭＳ Ｐゴシック" pitchFamily="34" charset="-128"/>
              </a:rPr>
              <a:t>(OH)</a:t>
            </a:r>
            <a:r>
              <a:rPr lang="sv-SE" sz="2400" baseline="-25000" smtClean="0">
                <a:ea typeface="ＭＳ Ｐゴシック" pitchFamily="34" charset="-128"/>
              </a:rPr>
              <a:t>2d</a:t>
            </a:r>
            <a:r>
              <a:rPr lang="sv-SE" sz="2400" smtClean="0">
                <a:ea typeface="ＭＳ Ｐゴシック" pitchFamily="34" charset="-128"/>
              </a:rPr>
              <a:t>Br</a:t>
            </a:r>
            <a:r>
              <a:rPr lang="sv-SE" sz="2400" baseline="-25000" smtClean="0">
                <a:ea typeface="ＭＳ Ｐゴシック" pitchFamily="34" charset="-128"/>
              </a:rPr>
              <a:t>2</a:t>
            </a:r>
            <a:br>
              <a:rPr lang="sv-SE" sz="2400" baseline="-250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5 Ca</a:t>
            </a:r>
            <a:r>
              <a:rPr lang="sv-SE" sz="2400" baseline="-25000" smtClean="0">
                <a:ea typeface="ＭＳ Ｐゴシック" pitchFamily="34" charset="-128"/>
              </a:rPr>
              <a:t>28</a:t>
            </a:r>
            <a:r>
              <a:rPr lang="sv-SE" sz="2400" smtClean="0">
                <a:ea typeface="ＭＳ Ｐゴシック" pitchFamily="34" charset="-128"/>
              </a:rPr>
              <a:t>Ga</a:t>
            </a:r>
            <a:r>
              <a:rPr lang="sv-SE" sz="2400" baseline="-25000" smtClean="0">
                <a:ea typeface="ＭＳ Ｐゴシック" pitchFamily="34" charset="-128"/>
              </a:rPr>
              <a:t>11</a:t>
            </a:r>
            <a:br>
              <a:rPr lang="sv-SE" sz="2400" baseline="-25000" smtClean="0">
                <a:ea typeface="ＭＳ Ｐゴシック" pitchFamily="34" charset="-128"/>
              </a:rPr>
            </a:br>
            <a:r>
              <a:rPr lang="sv-SE" sz="2400" smtClean="0">
                <a:ea typeface="ＭＳ Ｐゴシック" pitchFamily="34" charset="-128"/>
              </a:rPr>
              <a:t>6</a:t>
            </a:r>
            <a:r>
              <a:rPr lang="sv-SE" sz="2400" baseline="-25000" smtClean="0">
                <a:ea typeface="ＭＳ Ｐゴシック" pitchFamily="34" charset="-128"/>
              </a:rPr>
              <a:t> </a:t>
            </a:r>
            <a:r>
              <a:rPr lang="sv-SE" sz="2400" smtClean="0">
                <a:ea typeface="ＭＳ Ｐゴシック" pitchFamily="34" charset="-128"/>
              </a:rPr>
              <a:t>Re</a:t>
            </a:r>
            <a:r>
              <a:rPr lang="sv-SE" sz="2400" baseline="-25000" smtClean="0">
                <a:ea typeface="ＭＳ Ｐゴシック" pitchFamily="34" charset="-128"/>
              </a:rPr>
              <a:t>13</a:t>
            </a:r>
            <a:r>
              <a:rPr lang="sv-SE" sz="2400" smtClean="0">
                <a:ea typeface="ＭＳ Ｐゴシック" pitchFamily="34" charset="-128"/>
              </a:rPr>
              <a:t>(Cd/Zn)</a:t>
            </a:r>
            <a:r>
              <a:rPr lang="en-US" sz="2400" baseline="-25000" smtClean="0">
                <a:ea typeface="ＭＳ Ｐゴシック" pitchFamily="34" charset="-128"/>
                <a:cs typeface="Times New Roman" pitchFamily="18" charset="0"/>
              </a:rPr>
              <a:t>~58</a:t>
            </a:r>
            <a:r>
              <a:rPr lang="en-US" sz="2400" b="0" smtClean="0">
                <a:ea typeface="ＭＳ Ｐゴシック" pitchFamily="34" charset="-128"/>
                <a:cs typeface="Times New Roman" pitchFamily="18" charset="0"/>
              </a:rPr>
              <a:t/>
            </a:r>
            <a:br>
              <a:rPr lang="en-US" sz="2400" b="0" smtClean="0">
                <a:ea typeface="ＭＳ Ｐゴシック" pitchFamily="34" charset="-128"/>
                <a:cs typeface="Times New Roman" pitchFamily="18" charset="0"/>
              </a:rPr>
            </a:br>
            <a:r>
              <a:rPr lang="en-US" sz="2400" smtClean="0">
                <a:ea typeface="ＭＳ Ｐゴシック" pitchFamily="34" charset="-128"/>
                <a:cs typeface="Times New Roman" pitchFamily="18" charset="0"/>
              </a:rPr>
              <a:t>7 </a:t>
            </a:r>
            <a:r>
              <a:rPr lang="sv-SE" sz="2400" smtClean="0">
                <a:ea typeface="ＭＳ Ｐゴシック" pitchFamily="34" charset="-128"/>
              </a:rPr>
              <a:t>ReGe</a:t>
            </a:r>
            <a:r>
              <a:rPr lang="sv-SE" sz="2400" baseline="-25000" smtClean="0">
                <a:ea typeface="ＭＳ Ｐゴシック" pitchFamily="34" charset="-128"/>
              </a:rPr>
              <a:t>2-x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_mall_091210_English2003">
  <a:themeElements>
    <a:clrScheme name="Standardformgivning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6633"/>
      </a:accent1>
      <a:accent2>
        <a:srgbClr val="C4BC9C"/>
      </a:accent2>
      <a:accent3>
        <a:srgbClr val="FFFFFF"/>
      </a:accent3>
      <a:accent4>
        <a:srgbClr val="000000"/>
      </a:accent4>
      <a:accent5>
        <a:srgbClr val="CAB8AD"/>
      </a:accent5>
      <a:accent6>
        <a:srgbClr val="B1AA8D"/>
      </a:accent6>
      <a:hlink>
        <a:srgbClr val="EB730F"/>
      </a:hlink>
      <a:folHlink>
        <a:srgbClr val="000080"/>
      </a:folHlink>
    </a:clrScheme>
    <a:fontScheme name="Standardformgiv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048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048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6633"/>
        </a:accent1>
        <a:accent2>
          <a:srgbClr val="C4BC9C"/>
        </a:accent2>
        <a:accent3>
          <a:srgbClr val="FFFFFF"/>
        </a:accent3>
        <a:accent4>
          <a:srgbClr val="000000"/>
        </a:accent4>
        <a:accent5>
          <a:srgbClr val="CAB8AD"/>
        </a:accent5>
        <a:accent6>
          <a:srgbClr val="B1AA8D"/>
        </a:accent6>
        <a:hlink>
          <a:srgbClr val="EB730F"/>
        </a:hlink>
        <a:folHlink>
          <a:srgbClr val="0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PPT_mall_091210_English2003</Template>
  <TotalTime>0</TotalTime>
  <Words>948</Words>
  <Application>Microsoft Office PowerPoint</Application>
  <PresentationFormat>Benutzerdefiniert</PresentationFormat>
  <Paragraphs>231</Paragraphs>
  <Slides>77</Slides>
  <Notes>0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77</vt:i4>
      </vt:variant>
    </vt:vector>
  </HeadingPairs>
  <TitlesOfParts>
    <vt:vector size="80" baseType="lpstr">
      <vt:lpstr>PPT_mall_091210_English2003</vt:lpstr>
      <vt:lpstr>Bitmappsbild</vt:lpstr>
      <vt:lpstr>Chart</vt:lpstr>
      <vt:lpstr>Crystal Chemistry of Modulated Structures</vt:lpstr>
      <vt:lpstr>Disclaimer and copyright notice</vt:lpstr>
      <vt:lpstr>Examples  1 Zn3-xSb2 2 Stistaite 3 Onoratoite 4 Ba2Cu2Te4O11Br2 and Ba2Cu2Te4O11-d(OH)2dBr2 5 Ca28Ga11 6 Re13(Cd/Zn)~58 7 ReGe2-x</vt:lpstr>
      <vt:lpstr>Zn3-xSb2</vt:lpstr>
      <vt:lpstr>Modulated structure</vt:lpstr>
      <vt:lpstr>      Zn3-xSb2</vt:lpstr>
      <vt:lpstr>Folie 7</vt:lpstr>
      <vt:lpstr>Sb-Sb distances</vt:lpstr>
      <vt:lpstr>Examples  1 Zn3-xSb2 2 Stistaite 3 Onoratoite 4 Ba2Cu2Te4O11Br2 and Ba2Cu2Te4O11-d(OH)2dBr2 5 Ca28Ga11 6 Re13(Cd/Zn)~58 7 ReGe2-x</vt:lpstr>
      <vt:lpstr>How exciting is Sb-Sn?</vt:lpstr>
      <vt:lpstr>Diffraction from Sb-Sn</vt:lpstr>
      <vt:lpstr>Diffraction from Sb-Sn</vt:lpstr>
      <vt:lpstr>Questions of crystal chemistry:</vt:lpstr>
      <vt:lpstr>What is the structure of Stistait?            Das Urstoff Sb! Each Sb is 3-bonded to yield a full octet</vt:lpstr>
      <vt:lpstr>Das Urstoff Sb - diffraction</vt:lpstr>
      <vt:lpstr>Symmetry/Cell </vt:lpstr>
      <vt:lpstr>It’s could be all the same</vt:lpstr>
      <vt:lpstr>One discontinuous phase</vt:lpstr>
      <vt:lpstr>It’s all the same</vt:lpstr>
      <vt:lpstr>It’s all the same</vt:lpstr>
      <vt:lpstr>Solid solution</vt:lpstr>
      <vt:lpstr>Solid solution</vt:lpstr>
      <vt:lpstr>Solid solution</vt:lpstr>
      <vt:lpstr>2) What is all the garbage in Sn-rich Stistaite?        Twin’n’Sn!</vt:lpstr>
      <vt:lpstr>Composite diffraction pattern</vt:lpstr>
      <vt:lpstr>Examples  1 Zn3-xSb2 2 Stistaite 3 Onoratoite 4 Ba2Cu2Te4O11Br2 and Ba2Cu2Te4O11-d(OH)2dBr2 5 Ca28Ga11 6 Re13(Cd/Zn)~58 7 ReGe2-x</vt:lpstr>
      <vt:lpstr>Onoratoite</vt:lpstr>
      <vt:lpstr>Onoratoite</vt:lpstr>
      <vt:lpstr>Onoratoite</vt:lpstr>
      <vt:lpstr>Onoratoite</vt:lpstr>
      <vt:lpstr>Folie 31</vt:lpstr>
      <vt:lpstr>Folie 32</vt:lpstr>
      <vt:lpstr>Examples  1 Zn3-xSb2 2 Stistaite 3 Onoratoite 4 Ba2Cu2Te4O11Br2 and Ba2Cu2Te4O11-d(OH)2dBr2 5 Ca28Ga11 6 Re13(Cd/Zn)~58 7 ReGe2-x</vt:lpstr>
      <vt:lpstr>Folie 34</vt:lpstr>
      <vt:lpstr>Folie 35</vt:lpstr>
      <vt:lpstr>Folie 36</vt:lpstr>
      <vt:lpstr>Cause of super structure – O11- Effect Br</vt:lpstr>
      <vt:lpstr>But…</vt:lpstr>
      <vt:lpstr>Modulation        O11            Br </vt:lpstr>
      <vt:lpstr>Exchange of O for OH</vt:lpstr>
      <vt:lpstr>Distances Br-O</vt:lpstr>
      <vt:lpstr>Examples  1 Zn3-xSb2 2 Stistaite 3 Onoratoite 4 Ba2Cu2Te4O11Br2 and Ba2Cu2Te4O11-d(OH)2dBr2 5 Ca28Ga11 6 Re13(Cd/Zn)~58 7 ReGe2-x</vt:lpstr>
      <vt:lpstr>Memories of Lviv (Lvov, Lwow, Lemberg, Leopolis)</vt:lpstr>
      <vt:lpstr>Ca28Ga11</vt:lpstr>
      <vt:lpstr>Composite?</vt:lpstr>
      <vt:lpstr>Examples  1 Zn3-xSb2 2 Stistaite 3 Onoratoite 4 Ba2Cu2Te4O11Br2 and Ba2Cu2Te4O11-d(OH)2dBr2 5 Ca28Ga11 6 Re13(Cd/Zn)~58 7 ReGe2-x</vt:lpstr>
      <vt:lpstr>Hexagonal Approximants in the Re13(Cd/Zn)~58 Systems</vt:lpstr>
      <vt:lpstr>CeCd~4.5</vt:lpstr>
      <vt:lpstr>Typical Constitution Diagram</vt:lpstr>
      <vt:lpstr>Hexagonal structures Zn</vt:lpstr>
      <vt:lpstr>Complex basic structure</vt:lpstr>
      <vt:lpstr>Complex basic structure</vt:lpstr>
      <vt:lpstr>Folie 53</vt:lpstr>
      <vt:lpstr>Complex basic structure</vt:lpstr>
      <vt:lpstr>Exchange mechanism I</vt:lpstr>
      <vt:lpstr>Exchange mechanism I</vt:lpstr>
      <vt:lpstr>Exchange mechanism II</vt:lpstr>
      <vt:lpstr>Exchange mechanism II</vt:lpstr>
      <vt:lpstr>Folie 59</vt:lpstr>
      <vt:lpstr>Folie 60</vt:lpstr>
      <vt:lpstr>Special cases </vt:lpstr>
      <vt:lpstr>Dy and exchange mechanism III</vt:lpstr>
      <vt:lpstr>Folie 63</vt:lpstr>
      <vt:lpstr>Back to the Bad</vt:lpstr>
      <vt:lpstr>Remember Ce13Cd58</vt:lpstr>
      <vt:lpstr>Exchange mechanism I</vt:lpstr>
      <vt:lpstr>Exchange mechanism II</vt:lpstr>
      <vt:lpstr>Exchange mechanism III</vt:lpstr>
      <vt:lpstr>Put it all together </vt:lpstr>
      <vt:lpstr>Examples  1 Zn3-xSb2 2 Stistaite 3 Onoratoite 4 Ba2Cu2Te4O11Br2 and Ba2Cu2Te4O11-d(OH)2dBr2 5 Ca28Ga11 6 Re13(Cd/Zn)~58 7 ReGe2-x</vt:lpstr>
      <vt:lpstr>More AlB2:XY2-q</vt:lpstr>
      <vt:lpstr>ReGe2-x</vt:lpstr>
      <vt:lpstr>ReGe2-x</vt:lpstr>
      <vt:lpstr>Composition</vt:lpstr>
      <vt:lpstr>Limiting case</vt:lpstr>
      <vt:lpstr>Example – Lviv</vt:lpstr>
      <vt:lpstr>Example – DyGe2-x</vt:lpstr>
    </vt:vector>
  </TitlesOfParts>
  <Company>stockholm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sven</dc:creator>
  <cp:lastModifiedBy>btak01</cp:lastModifiedBy>
  <cp:revision>18</cp:revision>
  <dcterms:created xsi:type="dcterms:W3CDTF">2010-04-14T18:14:49Z</dcterms:created>
  <dcterms:modified xsi:type="dcterms:W3CDTF">2010-10-11T08:11:14Z</dcterms:modified>
</cp:coreProperties>
</file>